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7"/>
  </p:notesMasterIdLst>
  <p:sldIdLst>
    <p:sldId id="314" r:id="rId2"/>
    <p:sldId id="281" r:id="rId3"/>
    <p:sldId id="257" r:id="rId4"/>
    <p:sldId id="258" r:id="rId5"/>
    <p:sldId id="259" r:id="rId6"/>
    <p:sldId id="261" r:id="rId7"/>
    <p:sldId id="262" r:id="rId8"/>
    <p:sldId id="263" r:id="rId9"/>
    <p:sldId id="264" r:id="rId10"/>
    <p:sldId id="296" r:id="rId11"/>
    <p:sldId id="271" r:id="rId12"/>
    <p:sldId id="265" r:id="rId13"/>
    <p:sldId id="297" r:id="rId14"/>
    <p:sldId id="298" r:id="rId15"/>
    <p:sldId id="299" r:id="rId16"/>
    <p:sldId id="300" r:id="rId17"/>
    <p:sldId id="270" r:id="rId18"/>
    <p:sldId id="306" r:id="rId19"/>
    <p:sldId id="308" r:id="rId20"/>
    <p:sldId id="309" r:id="rId21"/>
    <p:sldId id="310" r:id="rId22"/>
    <p:sldId id="311" r:id="rId23"/>
    <p:sldId id="312" r:id="rId24"/>
    <p:sldId id="313" r:id="rId25"/>
    <p:sldId id="282"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386"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6CE043-60E7-4A53-ACB6-E3B69D2A0C40}" type="datetimeFigureOut">
              <a:rPr lang="en-CA" smtClean="0"/>
              <a:t>2014-03-19</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C0CE62-2EBB-4FCF-BC03-3DEEEEA603F3}" type="slidenum">
              <a:rPr lang="en-CA" smtClean="0"/>
              <a:t>‹#›</a:t>
            </a:fld>
            <a:endParaRPr lang="en-CA"/>
          </a:p>
        </p:txBody>
      </p:sp>
    </p:spTree>
    <p:extLst>
      <p:ext uri="{BB962C8B-B14F-4D97-AF65-F5344CB8AC3E}">
        <p14:creationId xmlns:p14="http://schemas.microsoft.com/office/powerpoint/2010/main" val="1893204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28FAB46-F9AF-4FA1-BC29-88F134AFB544}" type="datetimeFigureOut">
              <a:rPr lang="en-CA" smtClean="0"/>
              <a:t>2014-03-19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3295213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FAB46-F9AF-4FA1-BC29-88F134AFB544}" type="datetimeFigureOut">
              <a:rPr lang="en-CA" smtClean="0"/>
              <a:t>2014-03-19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4054413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7265745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8775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7198715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28FAB46-F9AF-4FA1-BC29-88F134AFB544}" type="datetimeFigureOut">
              <a:rPr lang="en-CA" smtClean="0"/>
              <a:t>2014-03-19</a:t>
            </a:fld>
            <a:endParaRPr lang="en-CA"/>
          </a:p>
        </p:txBody>
      </p:sp>
      <p:sp>
        <p:nvSpPr>
          <p:cNvPr id="4"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30067130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28FAB46-F9AF-4FA1-BC29-88F134AFB544}" type="datetimeFigureOut">
              <a:rPr lang="en-CA" smtClean="0"/>
              <a:t>2014-03-19</a:t>
            </a:fld>
            <a:endParaRPr lang="en-CA"/>
          </a:p>
        </p:txBody>
      </p:sp>
      <p:sp>
        <p:nvSpPr>
          <p:cNvPr id="4"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38083591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8FAB46-F9AF-4FA1-BC29-88F134AFB544}" type="datetimeFigureOut">
              <a:rPr lang="en-CA" smtClean="0"/>
              <a:t>2014-03-19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9778674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28FAB46-F9AF-4FA1-BC29-88F134AFB544}" type="datetimeFigureOut">
              <a:rPr lang="en-CA" smtClean="0"/>
              <a:t>2014-03-19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1116779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B28FAB46-F9AF-4FA1-BC29-88F134AFB544}" type="datetimeFigureOut">
              <a:rPr lang="en-CA" smtClean="0"/>
              <a:t>2014-03-19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554446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FAB46-F9AF-4FA1-BC29-88F134AFB544}" type="datetimeFigureOut">
              <a:rPr lang="en-CA" smtClean="0"/>
              <a:t>2014-03-19</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58359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28FAB46-F9AF-4FA1-BC29-88F134AFB544}" type="datetimeFigureOut">
              <a:rPr lang="en-CA" smtClean="0"/>
              <a:t>2014-03-19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863294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28FAB46-F9AF-4FA1-BC29-88F134AFB544}" type="datetimeFigureOut">
              <a:rPr lang="en-CA" smtClean="0"/>
              <a:t>2014-03-19</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1725789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B28FAB46-F9AF-4FA1-BC29-88F134AFB544}" type="datetimeFigureOut">
              <a:rPr lang="en-CA" smtClean="0"/>
              <a:t>2014-03-19</a:t>
            </a:fld>
            <a:endParaRPr lang="en-CA"/>
          </a:p>
        </p:txBody>
      </p:sp>
      <p:sp>
        <p:nvSpPr>
          <p:cNvPr id="5" name="Footer Placeholder 3"/>
          <p:cNvSpPr>
            <a:spLocks noGrp="1"/>
          </p:cNvSpPr>
          <p:nvPr>
            <p:ph type="ftr" sz="quarter" idx="11"/>
          </p:nvPr>
        </p:nvSpPr>
        <p:spPr/>
        <p:txBody>
          <a:bodyPr/>
          <a:lstStyle/>
          <a:p>
            <a:endParaRPr lang="en-CA"/>
          </a:p>
        </p:txBody>
      </p:sp>
      <p:sp>
        <p:nvSpPr>
          <p:cNvPr id="6" name="Slide Number Placeholder 4"/>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1775604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28FAB46-F9AF-4FA1-BC29-88F134AFB544}" type="datetimeFigureOut">
              <a:rPr lang="en-CA" smtClean="0"/>
              <a:t>2014-03-19</a:t>
            </a:fld>
            <a:endParaRPr lang="en-CA"/>
          </a:p>
        </p:txBody>
      </p:sp>
      <p:sp>
        <p:nvSpPr>
          <p:cNvPr id="5" name="Footer Placeholder 2"/>
          <p:cNvSpPr>
            <a:spLocks noGrp="1"/>
          </p:cNvSpPr>
          <p:nvPr>
            <p:ph type="ftr" sz="quarter" idx="11"/>
          </p:nvPr>
        </p:nvSpPr>
        <p:spPr/>
        <p:txBody>
          <a:bodyPr/>
          <a:lstStyle/>
          <a:p>
            <a:endParaRPr lang="en-CA"/>
          </a:p>
        </p:txBody>
      </p:sp>
      <p:sp>
        <p:nvSpPr>
          <p:cNvPr id="6" name="Slide Number Placeholder 3"/>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541855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B28FAB46-F9AF-4FA1-BC29-88F134AFB544}" type="datetimeFigureOut">
              <a:rPr lang="en-CA" smtClean="0"/>
              <a:t>2014-03-19</a:t>
            </a:fld>
            <a:endParaRPr lang="en-CA"/>
          </a:p>
        </p:txBody>
      </p:sp>
      <p:sp>
        <p:nvSpPr>
          <p:cNvPr id="5" name="Footer Placeholder 5"/>
          <p:cNvSpPr>
            <a:spLocks noGrp="1"/>
          </p:cNvSpPr>
          <p:nvPr>
            <p:ph type="ftr" sz="quarter" idx="11"/>
          </p:nvPr>
        </p:nvSpPr>
        <p:spPr/>
        <p:txBody>
          <a:bodyPr/>
          <a:lstStyle/>
          <a:p>
            <a:endParaRPr lang="en-CA"/>
          </a:p>
        </p:txBody>
      </p:sp>
      <p:sp>
        <p:nvSpPr>
          <p:cNvPr id="6"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472441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FAB46-F9AF-4FA1-BC29-88F134AFB544}" type="datetimeFigureOut">
              <a:rPr lang="en-CA" smtClean="0"/>
              <a:t>2014-03-19</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FA119C9-92AC-4921-B7BF-B7352956A865}" type="slidenum">
              <a:rPr lang="en-CA" smtClean="0"/>
              <a:t>‹#›</a:t>
            </a:fld>
            <a:endParaRPr lang="en-CA"/>
          </a:p>
        </p:txBody>
      </p:sp>
    </p:spTree>
    <p:extLst>
      <p:ext uri="{BB962C8B-B14F-4D97-AF65-F5344CB8AC3E}">
        <p14:creationId xmlns:p14="http://schemas.microsoft.com/office/powerpoint/2010/main" val="2360699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28FAB46-F9AF-4FA1-BC29-88F134AFB544}" type="datetimeFigureOut">
              <a:rPr lang="en-CA" smtClean="0"/>
              <a:t>2014-03-19</a:t>
            </a:fld>
            <a:endParaRPr lang="en-CA"/>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CA"/>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3FA119C9-92AC-4921-B7BF-B7352956A865}" type="slidenum">
              <a:rPr lang="en-CA" smtClean="0"/>
              <a:t>‹#›</a:t>
            </a:fld>
            <a:endParaRPr lang="en-CA"/>
          </a:p>
        </p:txBody>
      </p:sp>
    </p:spTree>
    <p:extLst>
      <p:ext uri="{BB962C8B-B14F-4D97-AF65-F5344CB8AC3E}">
        <p14:creationId xmlns:p14="http://schemas.microsoft.com/office/powerpoint/2010/main" val="578369897"/>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epistole.files.wordpress.com/2009/12/cranach_gesetz_und_gnade_gotha.jpg"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wp.patheos.com.s3.amazonaws.com/blogs/anxiousbench/files/2012/08/cranach-altar.jpg" TargetMode="Externa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849" y="186853"/>
            <a:ext cx="7053542" cy="704516"/>
          </a:xfrm>
        </p:spPr>
        <p:txBody>
          <a:bodyPr/>
          <a:lstStyle/>
          <a:p>
            <a:r>
              <a:rPr lang="en-CA" dirty="0" smtClean="0">
                <a:solidFill>
                  <a:srgbClr val="FFC000"/>
                </a:solidFill>
              </a:rPr>
              <a:t>Discussion Questions</a:t>
            </a:r>
            <a:endParaRPr lang="en-CA" dirty="0">
              <a:solidFill>
                <a:srgbClr val="FFC000"/>
              </a:solidFill>
            </a:endParaRPr>
          </a:p>
        </p:txBody>
      </p:sp>
      <p:sp>
        <p:nvSpPr>
          <p:cNvPr id="3" name="Content Placeholder 2"/>
          <p:cNvSpPr>
            <a:spLocks noGrp="1"/>
          </p:cNvSpPr>
          <p:nvPr>
            <p:ph idx="1"/>
          </p:nvPr>
        </p:nvSpPr>
        <p:spPr>
          <a:xfrm>
            <a:off x="483849" y="1050878"/>
            <a:ext cx="8100594" cy="5513695"/>
          </a:xfrm>
        </p:spPr>
        <p:txBody>
          <a:bodyPr>
            <a:normAutofit lnSpcReduction="10000"/>
          </a:bodyPr>
          <a:lstStyle/>
          <a:p>
            <a:pPr marL="385754" indent="-385754">
              <a:buFont typeface="+mj-lt"/>
              <a:buAutoNum type="arabicPeriod"/>
            </a:pPr>
            <a:r>
              <a:rPr lang="en-US" sz="2800" dirty="0"/>
              <a:t>Can we view theatre and the woodcut (and other visual media) as contributing to the success of the Reformation</a:t>
            </a:r>
            <a:r>
              <a:rPr lang="en-US" sz="2800" dirty="0" smtClean="0"/>
              <a:t>?</a:t>
            </a:r>
          </a:p>
          <a:p>
            <a:pPr marL="385754" indent="-385754">
              <a:buFont typeface="+mj-lt"/>
              <a:buAutoNum type="arabicPeriod"/>
            </a:pPr>
            <a:r>
              <a:rPr lang="en-US" sz="2800" dirty="0" smtClean="0"/>
              <a:t>How might </a:t>
            </a:r>
            <a:r>
              <a:rPr lang="en-US" sz="2800" dirty="0" err="1" smtClean="0"/>
              <a:t>Pettegree</a:t>
            </a:r>
            <a:r>
              <a:rPr lang="en-US" sz="2800" dirty="0" smtClean="0"/>
              <a:t> integrate into his argument about woodcuts information about images of Luther taken from Scribner’s article about the incombustible Luther? </a:t>
            </a:r>
            <a:endParaRPr lang="en-US" sz="2800" dirty="0"/>
          </a:p>
          <a:p>
            <a:pPr marL="385754" indent="-385754">
              <a:buFont typeface="+mj-lt"/>
              <a:buAutoNum type="arabicPeriod"/>
            </a:pPr>
            <a:r>
              <a:rPr lang="en-US" sz="2800" dirty="0"/>
              <a:t>Did the book make the Reformation or did the Reformation make the book?</a:t>
            </a:r>
          </a:p>
          <a:p>
            <a:pPr marL="385754" indent="-385754">
              <a:buFont typeface="+mj-lt"/>
              <a:buAutoNum type="arabicPeriod"/>
            </a:pPr>
            <a:r>
              <a:rPr lang="en-CA" sz="2800" dirty="0"/>
              <a:t>Does it make sense to say that success and failure co-existed in the English Reformation?</a:t>
            </a:r>
          </a:p>
          <a:p>
            <a:pPr marL="342892" indent="-342892">
              <a:buFont typeface="+mj-lt"/>
              <a:buAutoNum type="arabicPeriod"/>
            </a:pPr>
            <a:endParaRPr lang="en-CA" sz="2100" dirty="0"/>
          </a:p>
          <a:p>
            <a:pPr marL="342892" indent="-342892">
              <a:buFont typeface="+mj-lt"/>
              <a:buAutoNum type="arabicPeriod"/>
            </a:pPr>
            <a:endParaRPr lang="en-CA" sz="2100" dirty="0"/>
          </a:p>
        </p:txBody>
      </p:sp>
    </p:spTree>
    <p:extLst>
      <p:ext uri="{BB962C8B-B14F-4D97-AF65-F5344CB8AC3E}">
        <p14:creationId xmlns:p14="http://schemas.microsoft.com/office/powerpoint/2010/main" val="27340503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426" y="118615"/>
            <a:ext cx="7053542" cy="479328"/>
          </a:xfrm>
        </p:spPr>
        <p:txBody>
          <a:bodyPr/>
          <a:lstStyle/>
          <a:p>
            <a:r>
              <a:rPr lang="en-CA" sz="2700" dirty="0">
                <a:solidFill>
                  <a:srgbClr val="FFC000"/>
                </a:solidFill>
              </a:rPr>
              <a:t>The Visual Image</a:t>
            </a:r>
            <a:r>
              <a:rPr lang="en-CA" sz="3300" dirty="0"/>
              <a:t/>
            </a:r>
            <a:br>
              <a:rPr lang="en-CA" sz="3300" dirty="0"/>
            </a:br>
            <a:endParaRPr lang="en-CA" dirty="0">
              <a:solidFill>
                <a:srgbClr val="FFC000"/>
              </a:solidFill>
            </a:endParaRPr>
          </a:p>
        </p:txBody>
      </p:sp>
      <p:sp>
        <p:nvSpPr>
          <p:cNvPr id="3" name="Content Placeholder 2"/>
          <p:cNvSpPr>
            <a:spLocks noGrp="1"/>
          </p:cNvSpPr>
          <p:nvPr>
            <p:ph idx="1"/>
          </p:nvPr>
        </p:nvSpPr>
        <p:spPr>
          <a:xfrm>
            <a:off x="235426" y="873457"/>
            <a:ext cx="5404512" cy="5786650"/>
          </a:xfrm>
        </p:spPr>
        <p:txBody>
          <a:bodyPr>
            <a:normAutofit/>
          </a:bodyPr>
          <a:lstStyle/>
          <a:p>
            <a:r>
              <a:rPr lang="en-US" sz="2400" dirty="0" err="1"/>
              <a:t>Pettegree’s</a:t>
            </a:r>
            <a:r>
              <a:rPr lang="en-US" sz="2400" dirty="0"/>
              <a:t> purpose:  to test whether woodcuts played a vital role in transmitting message of the Reformation to “the broader mass of the population” (105)</a:t>
            </a:r>
          </a:p>
          <a:p>
            <a:r>
              <a:rPr lang="en-US" sz="2400" dirty="0"/>
              <a:t>“The first generation of the German evangelical movement certainly produced a range of arresting images.  But for whose benefit?  And what precisely did they convey to those who possessed them?”  (106)</a:t>
            </a:r>
            <a:endParaRPr lang="en-CA" sz="2400" dirty="0"/>
          </a:p>
          <a:p>
            <a:endParaRPr lang="en-CA" sz="2100" dirty="0"/>
          </a:p>
          <a:p>
            <a:endParaRPr lang="en-CA" sz="2100" dirty="0"/>
          </a:p>
        </p:txBody>
      </p:sp>
    </p:spTree>
    <p:extLst>
      <p:ext uri="{BB962C8B-B14F-4D97-AF65-F5344CB8AC3E}">
        <p14:creationId xmlns:p14="http://schemas.microsoft.com/office/powerpoint/2010/main" val="1878656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425" y="146177"/>
            <a:ext cx="7994175" cy="850110"/>
          </a:xfrm>
        </p:spPr>
        <p:txBody>
          <a:bodyPr/>
          <a:lstStyle/>
          <a:p>
            <a:r>
              <a:rPr lang="en-CA" sz="2800" dirty="0">
                <a:solidFill>
                  <a:srgbClr val="FFC000"/>
                </a:solidFill>
              </a:rPr>
              <a:t>The Visual Image:  </a:t>
            </a:r>
            <a:r>
              <a:rPr lang="en-US" sz="2800" dirty="0">
                <a:solidFill>
                  <a:srgbClr val="FFC000"/>
                </a:solidFill>
              </a:rPr>
              <a:t>The World through Blunted Sight</a:t>
            </a:r>
            <a:r>
              <a:rPr lang="en-CA" sz="2800" dirty="0"/>
              <a:t/>
            </a:r>
            <a:br>
              <a:rPr lang="en-CA" sz="2800" dirty="0"/>
            </a:br>
            <a:endParaRPr lang="en-CA" sz="2800" dirty="0">
              <a:solidFill>
                <a:srgbClr val="FFC000"/>
              </a:solidFill>
            </a:endParaRPr>
          </a:p>
        </p:txBody>
      </p:sp>
      <p:sp>
        <p:nvSpPr>
          <p:cNvPr id="3" name="Content Placeholder 2"/>
          <p:cNvSpPr>
            <a:spLocks noGrp="1"/>
          </p:cNvSpPr>
          <p:nvPr>
            <p:ph idx="1"/>
          </p:nvPr>
        </p:nvSpPr>
        <p:spPr>
          <a:xfrm>
            <a:off x="235425" y="1091821"/>
            <a:ext cx="5701351" cy="5445457"/>
          </a:xfrm>
        </p:spPr>
        <p:txBody>
          <a:bodyPr>
            <a:normAutofit lnSpcReduction="10000"/>
          </a:bodyPr>
          <a:lstStyle/>
          <a:p>
            <a:pPr defTabSz="685783" eaLnBrk="0" fontAlgn="base" hangingPunct="0">
              <a:spcBef>
                <a:spcPct val="0"/>
              </a:spcBef>
              <a:spcAft>
                <a:spcPct val="0"/>
              </a:spcAft>
              <a:buClrTx/>
              <a:buSzTx/>
            </a:pPr>
            <a:endParaRPr lang="en-US" sz="2400" dirty="0"/>
          </a:p>
          <a:p>
            <a:pPr defTabSz="685783" eaLnBrk="0" fontAlgn="base" hangingPunct="0">
              <a:spcBef>
                <a:spcPct val="0"/>
              </a:spcBef>
              <a:spcAft>
                <a:spcPct val="0"/>
              </a:spcAft>
              <a:buClr>
                <a:schemeClr val="bg2">
                  <a:lumMod val="60000"/>
                  <a:lumOff val="40000"/>
                </a:schemeClr>
              </a:buClr>
              <a:buSzTx/>
            </a:pPr>
            <a:r>
              <a:rPr lang="en-US" sz="2400" dirty="0"/>
              <a:t>no reason to believe that problems of vision in the early modern period were any less prevalent than today</a:t>
            </a:r>
          </a:p>
          <a:p>
            <a:pPr defTabSz="685783" eaLnBrk="0" fontAlgn="base" hangingPunct="0">
              <a:spcBef>
                <a:spcPct val="0"/>
              </a:spcBef>
              <a:spcAft>
                <a:spcPct val="0"/>
              </a:spcAft>
              <a:buClr>
                <a:schemeClr val="bg2">
                  <a:lumMod val="60000"/>
                  <a:lumOff val="40000"/>
                </a:schemeClr>
              </a:buClr>
              <a:buSzTx/>
            </a:pPr>
            <a:r>
              <a:rPr lang="en-US" sz="2400" dirty="0"/>
              <a:t>consequence for early modern Europeans:  “the visual culture of the period was not always perceived with precision” (109)  </a:t>
            </a:r>
          </a:p>
          <a:p>
            <a:pPr defTabSz="685783" eaLnBrk="0" fontAlgn="base" hangingPunct="0">
              <a:spcBef>
                <a:spcPct val="0"/>
              </a:spcBef>
              <a:spcAft>
                <a:spcPct val="0"/>
              </a:spcAft>
              <a:buClr>
                <a:schemeClr val="bg2">
                  <a:lumMod val="60000"/>
                  <a:lumOff val="40000"/>
                </a:schemeClr>
              </a:buClr>
              <a:buSzTx/>
            </a:pPr>
            <a:r>
              <a:rPr lang="en-US" sz="2400" dirty="0"/>
              <a:t>“…one must not assume that sixteenth-century citizens had that eye for detail that is an absolute staple of interpretation of art, or indeed of the satirical woodcut” (109)</a:t>
            </a:r>
            <a:endParaRPr lang="en-CA" sz="2400" dirty="0"/>
          </a:p>
          <a:p>
            <a:pPr marL="0" indent="0" defTabSz="685783" eaLnBrk="0" fontAlgn="base" hangingPunct="0">
              <a:spcBef>
                <a:spcPct val="0"/>
              </a:spcBef>
              <a:spcAft>
                <a:spcPct val="0"/>
              </a:spcAft>
              <a:buClrTx/>
              <a:buSzTx/>
              <a:buNone/>
            </a:pPr>
            <a:endParaRPr lang="en-US" sz="1800" dirty="0">
              <a:latin typeface="Arial" panose="020B0604020202020204" pitchFamily="34" charset="0"/>
              <a:ea typeface="Times New Roman" panose="02020603050405020304" pitchFamily="18" charset="0"/>
            </a:endParaRPr>
          </a:p>
          <a:p>
            <a:pPr lvl="1"/>
            <a:endParaRPr lang="en-US" sz="1800" dirty="0"/>
          </a:p>
          <a:p>
            <a:pPr lvl="1"/>
            <a:endParaRPr lang="en-US" sz="1800" dirty="0"/>
          </a:p>
          <a:p>
            <a:pPr lvl="1"/>
            <a:endParaRPr lang="en-CA" sz="1800" dirty="0"/>
          </a:p>
          <a:p>
            <a:pPr lvl="1"/>
            <a:endParaRPr lang="en-US" sz="1800" dirty="0"/>
          </a:p>
          <a:p>
            <a:pPr lvl="1"/>
            <a:endParaRPr lang="en-CA" sz="1800" dirty="0"/>
          </a:p>
        </p:txBody>
      </p:sp>
      <p:sp>
        <p:nvSpPr>
          <p:cNvPr id="10" name="Rectangle 7"/>
          <p:cNvSpPr>
            <a:spLocks noChangeArrowheads="1"/>
          </p:cNvSpPr>
          <p:nvPr/>
        </p:nvSpPr>
        <p:spPr bwMode="auto">
          <a:xfrm flipV="1">
            <a:off x="-409433" y="1819102"/>
            <a:ext cx="9041642"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endParaRPr lang="en-CA" sz="1350" dirty="0">
              <a:latin typeface="Arial" panose="020B0604020202020204" pitchFamily="34" charset="0"/>
            </a:endParaRPr>
          </a:p>
        </p:txBody>
      </p:sp>
      <p:sp>
        <p:nvSpPr>
          <p:cNvPr id="11" name="Rectangle 8"/>
          <p:cNvSpPr>
            <a:spLocks noChangeArrowheads="1"/>
          </p:cNvSpPr>
          <p:nvPr/>
        </p:nvSpPr>
        <p:spPr bwMode="auto">
          <a:xfrm>
            <a:off x="1" y="3564310"/>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endParaRPr lang="en-CA" sz="1350" dirty="0">
              <a:latin typeface="Arial" panose="020B0604020202020204" pitchFamily="34" charset="0"/>
            </a:endParaRPr>
          </a:p>
        </p:txBody>
      </p:sp>
    </p:spTree>
    <p:extLst>
      <p:ext uri="{BB962C8B-B14F-4D97-AF65-F5344CB8AC3E}">
        <p14:creationId xmlns:p14="http://schemas.microsoft.com/office/powerpoint/2010/main" val="2482070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848" y="268741"/>
            <a:ext cx="7053542" cy="571450"/>
          </a:xfrm>
        </p:spPr>
        <p:txBody>
          <a:bodyPr/>
          <a:lstStyle/>
          <a:p>
            <a:r>
              <a:rPr lang="en-CA" sz="3200" dirty="0" smtClean="0">
                <a:solidFill>
                  <a:srgbClr val="FFC000"/>
                </a:solidFill>
              </a:rPr>
              <a:t>The Visual Image: Reading Pictures</a:t>
            </a:r>
            <a:r>
              <a:rPr lang="en-CA" sz="3300" dirty="0"/>
              <a:t/>
            </a:r>
            <a:br>
              <a:rPr lang="en-CA" sz="3300" dirty="0"/>
            </a:br>
            <a:endParaRPr lang="en-CA" dirty="0">
              <a:solidFill>
                <a:srgbClr val="FFC000"/>
              </a:solidFill>
            </a:endParaRPr>
          </a:p>
        </p:txBody>
      </p:sp>
      <p:sp>
        <p:nvSpPr>
          <p:cNvPr id="3" name="Content Placeholder 2"/>
          <p:cNvSpPr>
            <a:spLocks noGrp="1"/>
          </p:cNvSpPr>
          <p:nvPr>
            <p:ph idx="1"/>
          </p:nvPr>
        </p:nvSpPr>
        <p:spPr>
          <a:xfrm>
            <a:off x="483848" y="1023583"/>
            <a:ext cx="7970941" cy="5691116"/>
          </a:xfrm>
        </p:spPr>
        <p:txBody>
          <a:bodyPr>
            <a:normAutofit/>
          </a:bodyPr>
          <a:lstStyle/>
          <a:p>
            <a:r>
              <a:rPr lang="en-US" sz="2400" dirty="0"/>
              <a:t>misinterpretation and complex interpretation;</a:t>
            </a:r>
            <a:endParaRPr lang="en-CA" sz="2400" dirty="0"/>
          </a:p>
          <a:p>
            <a:r>
              <a:rPr lang="en-US" sz="2400" dirty="0"/>
              <a:t>Was the image more comprehensible than the text?</a:t>
            </a:r>
            <a:endParaRPr lang="en-CA" sz="2400" dirty="0"/>
          </a:p>
          <a:p>
            <a:r>
              <a:rPr lang="en-US" sz="2400" dirty="0"/>
              <a:t>Was it possible to interpret images without an accompanying caption?</a:t>
            </a:r>
            <a:endParaRPr lang="en-CA" sz="2400" dirty="0"/>
          </a:p>
          <a:p>
            <a:r>
              <a:rPr lang="en-US" sz="2400" dirty="0"/>
              <a:t>Were captions read aloud so as to explain the text?</a:t>
            </a:r>
            <a:endParaRPr lang="en-CA" sz="2400" dirty="0"/>
          </a:p>
          <a:p>
            <a:r>
              <a:rPr lang="en-US" sz="2400" dirty="0"/>
              <a:t> An image “functioned as a form of stimulation and additional edification (or entertainment) for those who already had access to this complex world of image and association through text” (114)</a:t>
            </a:r>
            <a:endParaRPr lang="en-CA" sz="2400" dirty="0"/>
          </a:p>
          <a:p>
            <a:r>
              <a:rPr lang="en-US" sz="2400" dirty="0"/>
              <a:t> images as badges of belonging</a:t>
            </a:r>
            <a:endParaRPr lang="en-CA" sz="2400" dirty="0"/>
          </a:p>
          <a:p>
            <a:endParaRPr lang="en-CA" sz="2100" dirty="0"/>
          </a:p>
        </p:txBody>
      </p:sp>
    </p:spTree>
    <p:extLst>
      <p:ext uri="{BB962C8B-B14F-4D97-AF65-F5344CB8AC3E}">
        <p14:creationId xmlns:p14="http://schemas.microsoft.com/office/powerpoint/2010/main" val="3400037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847" y="268742"/>
            <a:ext cx="8127889" cy="571450"/>
          </a:xfrm>
        </p:spPr>
        <p:txBody>
          <a:bodyPr/>
          <a:lstStyle/>
          <a:p>
            <a:r>
              <a:rPr lang="en-CA" sz="3200" dirty="0" smtClean="0">
                <a:solidFill>
                  <a:srgbClr val="FFC000"/>
                </a:solidFill>
              </a:rPr>
              <a:t>The Visual Image: Reading Aloud</a:t>
            </a:r>
            <a:r>
              <a:rPr lang="en-CA" sz="3300" dirty="0"/>
              <a:t/>
            </a:r>
            <a:br>
              <a:rPr lang="en-CA" sz="3300" dirty="0"/>
            </a:br>
            <a:endParaRPr lang="en-CA" dirty="0">
              <a:solidFill>
                <a:srgbClr val="FFC000"/>
              </a:solidFill>
            </a:endParaRPr>
          </a:p>
        </p:txBody>
      </p:sp>
      <p:sp>
        <p:nvSpPr>
          <p:cNvPr id="3" name="Content Placeholder 2"/>
          <p:cNvSpPr>
            <a:spLocks noGrp="1"/>
          </p:cNvSpPr>
          <p:nvPr>
            <p:ph idx="1"/>
          </p:nvPr>
        </p:nvSpPr>
        <p:spPr>
          <a:xfrm>
            <a:off x="483848" y="1023583"/>
            <a:ext cx="7970941" cy="4818514"/>
          </a:xfrm>
        </p:spPr>
        <p:txBody>
          <a:bodyPr>
            <a:normAutofit/>
          </a:bodyPr>
          <a:lstStyle/>
          <a:p>
            <a:r>
              <a:rPr lang="en-US" sz="2800" dirty="0"/>
              <a:t>“Reformation woodcuts were not instantly accessible” (117)</a:t>
            </a:r>
            <a:endParaRPr lang="en-CA" sz="2800" dirty="0"/>
          </a:p>
          <a:p>
            <a:r>
              <a:rPr lang="en-US" sz="2800" dirty="0"/>
              <a:t>Did the literate read to the illiterate? (118).</a:t>
            </a:r>
            <a:endParaRPr lang="en-CA" sz="2800" dirty="0"/>
          </a:p>
          <a:p>
            <a:r>
              <a:rPr lang="en-US" sz="2800" dirty="0"/>
              <a:t>usually:  social inferiors read for superiors; many listeners would be readers; </a:t>
            </a:r>
          </a:p>
          <a:p>
            <a:r>
              <a:rPr lang="en-US" sz="2800" dirty="0"/>
              <a:t>scholarly idea of reading for spreading the Reformation: superiors read to inferiors = world turned upside down.</a:t>
            </a:r>
            <a:endParaRPr lang="en-CA" sz="2800" dirty="0"/>
          </a:p>
          <a:p>
            <a:endParaRPr lang="en-CA" sz="2100" dirty="0"/>
          </a:p>
        </p:txBody>
      </p:sp>
    </p:spTree>
    <p:extLst>
      <p:ext uri="{BB962C8B-B14F-4D97-AF65-F5344CB8AC3E}">
        <p14:creationId xmlns:p14="http://schemas.microsoft.com/office/powerpoint/2010/main" val="9638193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019" y="282389"/>
            <a:ext cx="8250718" cy="571450"/>
          </a:xfrm>
        </p:spPr>
        <p:txBody>
          <a:bodyPr/>
          <a:lstStyle/>
          <a:p>
            <a:r>
              <a:rPr lang="en-CA" sz="3200" dirty="0">
                <a:solidFill>
                  <a:srgbClr val="FFC000"/>
                </a:solidFill>
              </a:rPr>
              <a:t>The Visual Image: Placing the Woodcut</a:t>
            </a:r>
            <a:r>
              <a:rPr lang="en-CA" sz="3200" dirty="0"/>
              <a:t/>
            </a:r>
            <a:br>
              <a:rPr lang="en-CA" sz="3200" dirty="0"/>
            </a:br>
            <a:endParaRPr lang="en-CA" sz="3200" dirty="0">
              <a:solidFill>
                <a:srgbClr val="FFC000"/>
              </a:solidFill>
            </a:endParaRPr>
          </a:p>
        </p:txBody>
      </p:sp>
      <p:sp>
        <p:nvSpPr>
          <p:cNvPr id="3" name="Content Placeholder 2"/>
          <p:cNvSpPr>
            <a:spLocks noGrp="1"/>
          </p:cNvSpPr>
          <p:nvPr>
            <p:ph idx="1"/>
          </p:nvPr>
        </p:nvSpPr>
        <p:spPr>
          <a:xfrm>
            <a:off x="483848" y="1119117"/>
            <a:ext cx="7970941" cy="4722980"/>
          </a:xfrm>
        </p:spPr>
        <p:txBody>
          <a:bodyPr>
            <a:normAutofit/>
          </a:bodyPr>
          <a:lstStyle/>
          <a:p>
            <a:r>
              <a:rPr lang="en-US" sz="2400" dirty="0"/>
              <a:t>illustrations in expensive books, one of the most expensive features of books</a:t>
            </a:r>
            <a:endParaRPr lang="en-CA" sz="2400" dirty="0"/>
          </a:p>
          <a:p>
            <a:r>
              <a:rPr lang="en-US" sz="2400" dirty="0"/>
              <a:t>“crisis of purpose”  “crisis for the illustrative woodcut tradition” (122) </a:t>
            </a:r>
          </a:p>
          <a:p>
            <a:pPr lvl="1"/>
            <a:r>
              <a:rPr lang="en-US" sz="2400" dirty="0"/>
              <a:t>Second Reformation (Calvin and </a:t>
            </a:r>
            <a:r>
              <a:rPr lang="en-US" sz="2400" dirty="0" err="1"/>
              <a:t>Bullinger</a:t>
            </a:r>
            <a:r>
              <a:rPr lang="en-US" sz="2400" dirty="0"/>
              <a:t>) not as open as Luther to using images for religious purposes</a:t>
            </a:r>
          </a:p>
          <a:p>
            <a:pPr lvl="1"/>
            <a:r>
              <a:rPr lang="en-US" sz="2400" dirty="0"/>
              <a:t>by 1550s, “the woodcut image had certainly receded from its heady prominence in the first evangelical decade” (123)</a:t>
            </a:r>
            <a:endParaRPr lang="en-CA" sz="2400" dirty="0"/>
          </a:p>
          <a:p>
            <a:endParaRPr lang="en-CA" sz="2100" dirty="0"/>
          </a:p>
        </p:txBody>
      </p:sp>
    </p:spTree>
    <p:extLst>
      <p:ext uri="{BB962C8B-B14F-4D97-AF65-F5344CB8AC3E}">
        <p14:creationId xmlns:p14="http://schemas.microsoft.com/office/powerpoint/2010/main" val="40478946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963" y="159560"/>
            <a:ext cx="8441786" cy="571450"/>
          </a:xfrm>
        </p:spPr>
        <p:txBody>
          <a:bodyPr/>
          <a:lstStyle/>
          <a:p>
            <a:r>
              <a:rPr lang="en-CA" sz="2800" dirty="0">
                <a:solidFill>
                  <a:srgbClr val="FFC000"/>
                </a:solidFill>
              </a:rPr>
              <a:t>The Visual Image: Art and the Reformation</a:t>
            </a:r>
            <a:r>
              <a:rPr lang="en-CA" sz="3300" dirty="0"/>
              <a:t/>
            </a:r>
            <a:br>
              <a:rPr lang="en-CA" sz="3300" dirty="0"/>
            </a:br>
            <a:endParaRPr lang="en-CA" dirty="0">
              <a:solidFill>
                <a:srgbClr val="FFC000"/>
              </a:solidFill>
            </a:endParaRPr>
          </a:p>
        </p:txBody>
      </p:sp>
      <p:sp>
        <p:nvSpPr>
          <p:cNvPr id="3" name="Content Placeholder 2"/>
          <p:cNvSpPr>
            <a:spLocks noGrp="1"/>
          </p:cNvSpPr>
          <p:nvPr>
            <p:ph idx="1"/>
          </p:nvPr>
        </p:nvSpPr>
        <p:spPr>
          <a:xfrm>
            <a:off x="276370" y="846161"/>
            <a:ext cx="5762765" cy="5827594"/>
          </a:xfrm>
        </p:spPr>
        <p:txBody>
          <a:bodyPr>
            <a:normAutofit/>
          </a:bodyPr>
          <a:lstStyle/>
          <a:p>
            <a:r>
              <a:rPr lang="en-US" sz="2400" dirty="0"/>
              <a:t>Lucas Cranach, a great artist and member of Luther’s circle</a:t>
            </a:r>
            <a:endParaRPr lang="en-CA" sz="2400" dirty="0"/>
          </a:p>
          <a:p>
            <a:r>
              <a:rPr lang="en-US" sz="2400" dirty="0"/>
              <a:t>themes of art:  Christ with children, Good Shepherd, crucifixion</a:t>
            </a:r>
            <a:endParaRPr lang="en-CA" sz="2400" dirty="0"/>
          </a:p>
          <a:p>
            <a:r>
              <a:rPr lang="en-US" sz="2400" dirty="0"/>
              <a:t>church art was public:  but did viewers think of theological originality?</a:t>
            </a:r>
            <a:endParaRPr lang="en-CA" sz="2400" dirty="0"/>
          </a:p>
          <a:p>
            <a:r>
              <a:rPr lang="en-US" sz="2400" dirty="0"/>
              <a:t>Reformation themes “less evident in the realm of cheap print” (127)</a:t>
            </a:r>
          </a:p>
          <a:p>
            <a:r>
              <a:rPr lang="en-US" sz="2400" dirty="0"/>
              <a:t>Reformation art: “a primary instrument of conversion” (127)? </a:t>
            </a:r>
            <a:endParaRPr lang="en-CA" sz="2400" dirty="0"/>
          </a:p>
          <a:p>
            <a:endParaRPr lang="en-CA" sz="2100" dirty="0"/>
          </a:p>
        </p:txBody>
      </p:sp>
    </p:spTree>
    <p:extLst>
      <p:ext uri="{BB962C8B-B14F-4D97-AF65-F5344CB8AC3E}">
        <p14:creationId xmlns:p14="http://schemas.microsoft.com/office/powerpoint/2010/main" val="7097562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837531" y="1839890"/>
            <a:ext cx="2006222" cy="3265228"/>
          </a:xfrm>
        </p:spPr>
        <p:txBody>
          <a:bodyPr/>
          <a:lstStyle/>
          <a:p>
            <a:r>
              <a:rPr lang="en-CA" sz="2800" dirty="0">
                <a:solidFill>
                  <a:srgbClr val="FFC000"/>
                </a:solidFill>
                <a:hlinkClick r:id="rId2"/>
              </a:rPr>
              <a:t>Lucas Cranach, The Law and Gospel (1529)</a:t>
            </a:r>
            <a:endParaRPr lang="en-CA" sz="2800" dirty="0">
              <a:solidFill>
                <a:srgbClr val="FFC000"/>
              </a:solidFill>
            </a:endParaRPr>
          </a:p>
        </p:txBody>
      </p:sp>
    </p:spTree>
    <p:extLst>
      <p:ext uri="{BB962C8B-B14F-4D97-AF65-F5344CB8AC3E}">
        <p14:creationId xmlns:p14="http://schemas.microsoft.com/office/powerpoint/2010/main" val="12575620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35764" y="5330305"/>
            <a:ext cx="7745017" cy="511791"/>
          </a:xfrm>
        </p:spPr>
        <p:txBody>
          <a:bodyPr/>
          <a:lstStyle/>
          <a:p>
            <a:r>
              <a:rPr lang="en-CA" sz="2700" dirty="0">
                <a:solidFill>
                  <a:srgbClr val="FFC000"/>
                </a:solidFill>
                <a:hlinkClick r:id="rId2"/>
              </a:rPr>
              <a:t>Lucas Cranach, Wittenberg Altarpiece (1547)</a:t>
            </a:r>
            <a:endParaRPr lang="en-CA" sz="2700" dirty="0">
              <a:solidFill>
                <a:srgbClr val="FFC000"/>
              </a:solidFill>
            </a:endParaRPr>
          </a:p>
        </p:txBody>
      </p:sp>
    </p:spTree>
    <p:extLst>
      <p:ext uri="{BB962C8B-B14F-4D97-AF65-F5344CB8AC3E}">
        <p14:creationId xmlns:p14="http://schemas.microsoft.com/office/powerpoint/2010/main" val="14333584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370" y="432464"/>
            <a:ext cx="8518253" cy="1041494"/>
          </a:xfrm>
        </p:spPr>
        <p:txBody>
          <a:bodyPr/>
          <a:lstStyle/>
          <a:p>
            <a:r>
              <a:rPr lang="en-CA" sz="3200" dirty="0">
                <a:solidFill>
                  <a:srgbClr val="FFC000"/>
                </a:solidFill>
              </a:rPr>
              <a:t>Industry and Intellect: The European Book World</a:t>
            </a:r>
          </a:p>
        </p:txBody>
      </p:sp>
      <p:sp>
        <p:nvSpPr>
          <p:cNvPr id="4" name="Content Placeholder 3"/>
          <p:cNvSpPr>
            <a:spLocks noGrp="1"/>
          </p:cNvSpPr>
          <p:nvPr>
            <p:ph idx="1"/>
          </p:nvPr>
        </p:nvSpPr>
        <p:spPr>
          <a:xfrm>
            <a:off x="336255" y="1705970"/>
            <a:ext cx="8357367" cy="4708478"/>
          </a:xfrm>
        </p:spPr>
        <p:txBody>
          <a:bodyPr>
            <a:normAutofit/>
          </a:bodyPr>
          <a:lstStyle/>
          <a:p>
            <a:r>
              <a:rPr lang="en-US" sz="2400" dirty="0"/>
              <a:t>book already a mature technology before Reformation (128)</a:t>
            </a:r>
          </a:p>
          <a:p>
            <a:r>
              <a:rPr lang="en-US" sz="2400" dirty="0">
                <a:latin typeface="+mn-lt"/>
                <a:ea typeface="Times New Roman" panose="02020603050405020304" pitchFamily="18" charset="0"/>
              </a:rPr>
              <a:t>manuscript books; their influence on printed books</a:t>
            </a:r>
            <a:endParaRPr lang="en-US" sz="2400" dirty="0">
              <a:latin typeface="+mn-lt"/>
            </a:endParaRPr>
          </a:p>
          <a:p>
            <a:pPr defTabSz="685783" eaLnBrk="0" fontAlgn="base" hangingPunct="0">
              <a:spcBef>
                <a:spcPct val="0"/>
              </a:spcBef>
              <a:spcAft>
                <a:spcPct val="0"/>
              </a:spcAft>
              <a:buClr>
                <a:schemeClr val="bg2">
                  <a:lumMod val="60000"/>
                  <a:lumOff val="40000"/>
                </a:schemeClr>
              </a:buClr>
              <a:buSzTx/>
            </a:pPr>
            <a:r>
              <a:rPr lang="en-US" sz="2400" dirty="0">
                <a:latin typeface="+mn-lt"/>
                <a:ea typeface="Times New Roman" panose="02020603050405020304" pitchFamily="18" charset="0"/>
              </a:rPr>
              <a:t>dominant print </a:t>
            </a:r>
            <a:r>
              <a:rPr lang="en-US" sz="2400" dirty="0" err="1">
                <a:latin typeface="+mn-lt"/>
                <a:ea typeface="Times New Roman" panose="02020603050405020304" pitchFamily="18" charset="0"/>
              </a:rPr>
              <a:t>centres</a:t>
            </a:r>
            <a:r>
              <a:rPr lang="en-US" sz="2400" dirty="0">
                <a:latin typeface="+mn-lt"/>
                <a:ea typeface="Times New Roman" panose="02020603050405020304" pitchFamily="18" charset="0"/>
              </a:rPr>
              <a:t>:  Antwerp, Paris, Venice, Rome, Basel</a:t>
            </a:r>
            <a:endParaRPr lang="en-CA" sz="2400" dirty="0">
              <a:latin typeface="+mn-lt"/>
            </a:endParaRPr>
          </a:p>
          <a:p>
            <a:pPr defTabSz="685783" eaLnBrk="0" fontAlgn="base" hangingPunct="0">
              <a:spcBef>
                <a:spcPct val="0"/>
              </a:spcBef>
              <a:spcAft>
                <a:spcPct val="0"/>
              </a:spcAft>
              <a:buClr>
                <a:schemeClr val="bg2">
                  <a:lumMod val="60000"/>
                  <a:lumOff val="40000"/>
                </a:schemeClr>
              </a:buClr>
              <a:buSzTx/>
            </a:pPr>
            <a:r>
              <a:rPr lang="en-US" sz="2400" dirty="0">
                <a:latin typeface="+mn-lt"/>
                <a:ea typeface="Times New Roman" panose="02020603050405020304" pitchFamily="18" charset="0"/>
              </a:rPr>
              <a:t>printing requires much capital investment</a:t>
            </a:r>
            <a:endParaRPr lang="en-CA" sz="2400" dirty="0">
              <a:latin typeface="+mn-lt"/>
            </a:endParaRPr>
          </a:p>
          <a:p>
            <a:pPr defTabSz="685783" eaLnBrk="0" fontAlgn="base" hangingPunct="0">
              <a:spcBef>
                <a:spcPct val="0"/>
              </a:spcBef>
              <a:spcAft>
                <a:spcPct val="0"/>
              </a:spcAft>
              <a:buClr>
                <a:schemeClr val="bg2">
                  <a:lumMod val="60000"/>
                  <a:lumOff val="40000"/>
                </a:schemeClr>
              </a:buClr>
              <a:buSzTx/>
            </a:pPr>
            <a:r>
              <a:rPr lang="en-US" sz="2400" dirty="0">
                <a:latin typeface="+mn-lt"/>
                <a:ea typeface="Times New Roman" panose="02020603050405020304" pitchFamily="18" charset="0"/>
              </a:rPr>
              <a:t>privileges for protection</a:t>
            </a:r>
            <a:endParaRPr lang="en-CA" sz="2400" dirty="0">
              <a:latin typeface="+mn-lt"/>
            </a:endParaRPr>
          </a:p>
          <a:p>
            <a:pPr defTabSz="685783" eaLnBrk="0" fontAlgn="base" hangingPunct="0">
              <a:spcBef>
                <a:spcPct val="0"/>
              </a:spcBef>
              <a:spcAft>
                <a:spcPct val="0"/>
              </a:spcAft>
              <a:buClr>
                <a:schemeClr val="bg2">
                  <a:lumMod val="60000"/>
                  <a:lumOff val="40000"/>
                </a:schemeClr>
              </a:buClr>
              <a:buSzTx/>
            </a:pPr>
            <a:r>
              <a:rPr lang="en-US" sz="2400" dirty="0">
                <a:latin typeface="+mn-lt"/>
                <a:ea typeface="Times New Roman" panose="02020603050405020304" pitchFamily="18" charset="0"/>
              </a:rPr>
              <a:t>by 1490s:  news pamphlets; later Reformation pamphlets</a:t>
            </a:r>
            <a:endParaRPr lang="en-US" sz="2400" dirty="0">
              <a:latin typeface="+mn-lt"/>
            </a:endParaRPr>
          </a:p>
          <a:p>
            <a:endParaRPr lang="en-CA" sz="2100" dirty="0"/>
          </a:p>
        </p:txBody>
      </p:sp>
      <p:sp>
        <p:nvSpPr>
          <p:cNvPr id="5" name="Rectangle 1"/>
          <p:cNvSpPr>
            <a:spLocks noChangeArrowheads="1"/>
          </p:cNvSpPr>
          <p:nvPr/>
        </p:nvSpPr>
        <p:spPr bwMode="auto">
          <a:xfrm>
            <a:off x="1" y="913285"/>
            <a:ext cx="175369"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r>
              <a:rPr lang="en-US" sz="1050" dirty="0">
                <a:latin typeface="Arial" panose="020B0604020202020204" pitchFamily="34" charset="0"/>
                <a:ea typeface="Times New Roman" panose="02020603050405020304" pitchFamily="18" charset="0"/>
              </a:rPr>
              <a:t>;</a:t>
            </a:r>
            <a:endParaRPr lang="en-CA" sz="825" dirty="0">
              <a:latin typeface="Arial" panose="020B0604020202020204" pitchFamily="34" charset="0"/>
            </a:endParaRPr>
          </a:p>
        </p:txBody>
      </p:sp>
    </p:spTree>
    <p:extLst>
      <p:ext uri="{BB962C8B-B14F-4D97-AF65-F5344CB8AC3E}">
        <p14:creationId xmlns:p14="http://schemas.microsoft.com/office/powerpoint/2010/main" val="13362367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370" y="432464"/>
            <a:ext cx="8518253" cy="1041494"/>
          </a:xfrm>
        </p:spPr>
        <p:txBody>
          <a:bodyPr/>
          <a:lstStyle/>
          <a:p>
            <a:r>
              <a:rPr lang="en-CA" sz="3200" dirty="0">
                <a:solidFill>
                  <a:srgbClr val="FFC000"/>
                </a:solidFill>
              </a:rPr>
              <a:t>Industry and Intellect: The European Book World</a:t>
            </a:r>
          </a:p>
        </p:txBody>
      </p:sp>
      <p:sp>
        <p:nvSpPr>
          <p:cNvPr id="4" name="Content Placeholder 3"/>
          <p:cNvSpPr>
            <a:spLocks noGrp="1"/>
          </p:cNvSpPr>
          <p:nvPr>
            <p:ph idx="1"/>
          </p:nvPr>
        </p:nvSpPr>
        <p:spPr>
          <a:xfrm>
            <a:off x="336255" y="1705970"/>
            <a:ext cx="8357367" cy="4708478"/>
          </a:xfrm>
        </p:spPr>
        <p:txBody>
          <a:bodyPr>
            <a:normAutofit/>
          </a:bodyPr>
          <a:lstStyle/>
          <a:p>
            <a:r>
              <a:rPr lang="en-US" sz="2800" dirty="0"/>
              <a:t>“It is undoubtedly very important for the particular role of the book in the German Reformation that the evangelical movement was first incubated in the one part of the European book world least susceptible to the system of controls that had emerged to protect and shape book publishing in the incunabula age” (134)</a:t>
            </a:r>
            <a:endParaRPr lang="en-CA" sz="2800" b="1" dirty="0"/>
          </a:p>
        </p:txBody>
      </p:sp>
      <p:sp>
        <p:nvSpPr>
          <p:cNvPr id="5" name="Rectangle 1"/>
          <p:cNvSpPr>
            <a:spLocks noChangeArrowheads="1"/>
          </p:cNvSpPr>
          <p:nvPr/>
        </p:nvSpPr>
        <p:spPr bwMode="auto">
          <a:xfrm>
            <a:off x="1" y="913285"/>
            <a:ext cx="175369"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r>
              <a:rPr lang="en-US" sz="1050" dirty="0">
                <a:latin typeface="Arial" panose="020B0604020202020204" pitchFamily="34" charset="0"/>
                <a:ea typeface="Times New Roman" panose="02020603050405020304" pitchFamily="18" charset="0"/>
              </a:rPr>
              <a:t>;</a:t>
            </a:r>
            <a:endParaRPr lang="en-CA" sz="825" dirty="0">
              <a:latin typeface="Arial" panose="020B0604020202020204" pitchFamily="34" charset="0"/>
            </a:endParaRPr>
          </a:p>
        </p:txBody>
      </p:sp>
    </p:spTree>
    <p:extLst>
      <p:ext uri="{BB962C8B-B14F-4D97-AF65-F5344CB8AC3E}">
        <p14:creationId xmlns:p14="http://schemas.microsoft.com/office/powerpoint/2010/main" val="24307146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478" y="285802"/>
            <a:ext cx="8720919" cy="550978"/>
          </a:xfrm>
        </p:spPr>
        <p:txBody>
          <a:bodyPr/>
          <a:lstStyle/>
          <a:p>
            <a:r>
              <a:rPr lang="en-CA" sz="3200" dirty="0">
                <a:solidFill>
                  <a:srgbClr val="FFC000"/>
                </a:solidFill>
              </a:rPr>
              <a:t>Reformation and the Culture of Persuasion</a:t>
            </a:r>
          </a:p>
        </p:txBody>
      </p:sp>
      <p:sp>
        <p:nvSpPr>
          <p:cNvPr id="3" name="Content Placeholder 2"/>
          <p:cNvSpPr>
            <a:spLocks noGrp="1"/>
          </p:cNvSpPr>
          <p:nvPr>
            <p:ph idx="1"/>
          </p:nvPr>
        </p:nvSpPr>
        <p:spPr>
          <a:xfrm>
            <a:off x="136477" y="1037230"/>
            <a:ext cx="8720920" cy="5609229"/>
          </a:xfrm>
        </p:spPr>
        <p:txBody>
          <a:bodyPr>
            <a:normAutofit fontScale="77500" lnSpcReduction="20000"/>
          </a:bodyPr>
          <a:lstStyle/>
          <a:p>
            <a:r>
              <a:rPr lang="en-CA" sz="3600" dirty="0"/>
              <a:t>Our purposes in reading the book:  </a:t>
            </a:r>
          </a:p>
          <a:p>
            <a:pPr marL="728645" lvl="1" indent="-385754">
              <a:buFont typeface="+mj-lt"/>
              <a:buAutoNum type="arabicPeriod"/>
            </a:pPr>
            <a:r>
              <a:rPr lang="en-CA" sz="3600" dirty="0"/>
              <a:t>to assess the effectiveness of various media to present and gain acceptance of the religious message of the Reformation</a:t>
            </a:r>
          </a:p>
          <a:p>
            <a:pPr marL="728645" lvl="1" indent="-385754">
              <a:buFont typeface="+mj-lt"/>
              <a:buAutoNum type="arabicPeriod"/>
            </a:pPr>
            <a:r>
              <a:rPr lang="en-CA" sz="3600" dirty="0"/>
              <a:t>to supplement our investigation of the debate about the success / failure of the Reformation.  Can you find connections between the book and the assigned articles and </a:t>
            </a:r>
            <a:r>
              <a:rPr lang="en-CA" sz="3600" dirty="0" err="1"/>
              <a:t>MacCulloch’s</a:t>
            </a:r>
            <a:r>
              <a:rPr lang="en-CA" sz="3600" dirty="0"/>
              <a:t> </a:t>
            </a:r>
            <a:r>
              <a:rPr lang="en-CA" sz="3600" i="1" dirty="0"/>
              <a:t>Reformation</a:t>
            </a:r>
            <a:r>
              <a:rPr lang="en-CA" sz="3600" dirty="0"/>
              <a:t>?</a:t>
            </a:r>
          </a:p>
          <a:p>
            <a:pPr marL="428615" indent="-385754"/>
            <a:r>
              <a:rPr lang="en-CA" sz="3600" dirty="0"/>
              <a:t>Questions to keep in mind:</a:t>
            </a:r>
          </a:p>
          <a:p>
            <a:pPr marL="728645" lvl="1" indent="-385754">
              <a:buFont typeface="+mj-lt"/>
              <a:buAutoNum type="arabicPeriod"/>
            </a:pPr>
            <a:r>
              <a:rPr lang="en-CA" sz="3600" dirty="0"/>
              <a:t>How do we assess effectiveness?</a:t>
            </a:r>
          </a:p>
          <a:p>
            <a:pPr marL="728645" lvl="1" indent="-385754">
              <a:buFont typeface="+mj-lt"/>
              <a:buAutoNum type="arabicPeriod"/>
            </a:pPr>
            <a:r>
              <a:rPr lang="en-CA" sz="3600" dirty="0"/>
              <a:t>Does effective presentation of the Reformation message necessarily mean acceptance of the message?</a:t>
            </a:r>
          </a:p>
          <a:p>
            <a:pPr marL="728645" lvl="1" indent="-385754"/>
            <a:endParaRPr lang="en-CA" sz="1950" dirty="0"/>
          </a:p>
          <a:p>
            <a:endParaRPr lang="en-CA" sz="2100" dirty="0"/>
          </a:p>
        </p:txBody>
      </p:sp>
    </p:spTree>
    <p:extLst>
      <p:ext uri="{BB962C8B-B14F-4D97-AF65-F5344CB8AC3E}">
        <p14:creationId xmlns:p14="http://schemas.microsoft.com/office/powerpoint/2010/main" val="6939955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370" y="102623"/>
            <a:ext cx="8518253" cy="1041494"/>
          </a:xfrm>
        </p:spPr>
        <p:txBody>
          <a:bodyPr/>
          <a:lstStyle/>
          <a:p>
            <a:r>
              <a:rPr lang="en-CA" sz="3200" dirty="0">
                <a:solidFill>
                  <a:srgbClr val="FFC000"/>
                </a:solidFill>
              </a:rPr>
              <a:t>Industry and Intellect: </a:t>
            </a:r>
            <a:r>
              <a:rPr lang="en-CA" sz="3200" dirty="0" smtClean="0">
                <a:solidFill>
                  <a:srgbClr val="FFC000"/>
                </a:solidFill>
              </a:rPr>
              <a:t>Boomtown Wittenberg</a:t>
            </a:r>
            <a:endParaRPr lang="en-CA" sz="3200" dirty="0">
              <a:solidFill>
                <a:srgbClr val="FFC000"/>
              </a:solidFill>
            </a:endParaRPr>
          </a:p>
        </p:txBody>
      </p:sp>
      <p:sp>
        <p:nvSpPr>
          <p:cNvPr id="4" name="Content Placeholder 3"/>
          <p:cNvSpPr>
            <a:spLocks noGrp="1"/>
          </p:cNvSpPr>
          <p:nvPr>
            <p:ph idx="1"/>
          </p:nvPr>
        </p:nvSpPr>
        <p:spPr>
          <a:xfrm>
            <a:off x="336255" y="1255593"/>
            <a:ext cx="5040963" cy="5445457"/>
          </a:xfrm>
        </p:spPr>
        <p:txBody>
          <a:bodyPr>
            <a:normAutofit lnSpcReduction="10000"/>
          </a:bodyPr>
          <a:lstStyle/>
          <a:p>
            <a:r>
              <a:rPr lang="en-US" sz="2800" dirty="0"/>
              <a:t>Luther embraced </a:t>
            </a:r>
            <a:r>
              <a:rPr lang="en-US" sz="2800" dirty="0" smtClean="0"/>
              <a:t>print</a:t>
            </a:r>
          </a:p>
          <a:p>
            <a:pPr lvl="1"/>
            <a:r>
              <a:rPr lang="en-US" sz="2600" dirty="0" smtClean="0"/>
              <a:t>worked </a:t>
            </a:r>
            <a:r>
              <a:rPr lang="en-US" sz="2600" dirty="0"/>
              <a:t>with printers and </a:t>
            </a:r>
            <a:r>
              <a:rPr lang="en-US" sz="2600" dirty="0" smtClean="0"/>
              <a:t>publishers</a:t>
            </a:r>
          </a:p>
          <a:p>
            <a:pPr lvl="1"/>
            <a:r>
              <a:rPr lang="en-US" sz="2600" dirty="0" smtClean="0"/>
              <a:t>adept </a:t>
            </a:r>
            <a:r>
              <a:rPr lang="en-US" sz="2600" dirty="0"/>
              <a:t>at shaping writing for market place; </a:t>
            </a:r>
            <a:endParaRPr lang="en-US" sz="2600" dirty="0" smtClean="0"/>
          </a:p>
          <a:p>
            <a:r>
              <a:rPr lang="en-US" sz="2800" dirty="0" smtClean="0"/>
              <a:t>Wittenberg </a:t>
            </a:r>
            <a:r>
              <a:rPr lang="en-US" sz="2800" dirty="0"/>
              <a:t>became a major printing </a:t>
            </a:r>
            <a:r>
              <a:rPr lang="en-US" sz="2800" dirty="0" err="1"/>
              <a:t>centre</a:t>
            </a:r>
            <a:r>
              <a:rPr lang="en-US" sz="2800" dirty="0"/>
              <a:t>:  </a:t>
            </a:r>
          </a:p>
          <a:p>
            <a:pPr lvl="1"/>
            <a:r>
              <a:rPr lang="en-US" sz="2600" dirty="0" smtClean="0"/>
              <a:t>large </a:t>
            </a:r>
            <a:r>
              <a:rPr lang="en-US" sz="2600" dirty="0"/>
              <a:t>print runs for Luther’s works:  Melchior </a:t>
            </a:r>
            <a:r>
              <a:rPr lang="en-US" sz="2600" dirty="0" err="1"/>
              <a:t>Lotter</a:t>
            </a:r>
            <a:r>
              <a:rPr lang="en-US" sz="2600" dirty="0"/>
              <a:t> printed 4000 copies of first reformation treatise (1520)</a:t>
            </a:r>
            <a:endParaRPr lang="en-CA" sz="2600" dirty="0"/>
          </a:p>
          <a:p>
            <a:endParaRPr lang="en-CA" sz="2800" b="1" dirty="0"/>
          </a:p>
        </p:txBody>
      </p:sp>
      <p:sp>
        <p:nvSpPr>
          <p:cNvPr id="5" name="Rectangle 1"/>
          <p:cNvSpPr>
            <a:spLocks noChangeArrowheads="1"/>
          </p:cNvSpPr>
          <p:nvPr/>
        </p:nvSpPr>
        <p:spPr bwMode="auto">
          <a:xfrm>
            <a:off x="1" y="913285"/>
            <a:ext cx="175369"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r>
              <a:rPr lang="en-US" sz="1050" dirty="0">
                <a:latin typeface="Arial" panose="020B0604020202020204" pitchFamily="34" charset="0"/>
                <a:ea typeface="Times New Roman" panose="02020603050405020304" pitchFamily="18" charset="0"/>
              </a:rPr>
              <a:t>;</a:t>
            </a:r>
            <a:endParaRPr lang="en-CA" sz="825" dirty="0">
              <a:latin typeface="Arial" panose="020B0604020202020204" pitchFamily="34" charset="0"/>
            </a:endParaRPr>
          </a:p>
        </p:txBody>
      </p:sp>
    </p:spTree>
    <p:extLst>
      <p:ext uri="{BB962C8B-B14F-4D97-AF65-F5344CB8AC3E}">
        <p14:creationId xmlns:p14="http://schemas.microsoft.com/office/powerpoint/2010/main" val="14822267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92631" y="239604"/>
            <a:ext cx="8518253" cy="630170"/>
          </a:xfrm>
        </p:spPr>
        <p:txBody>
          <a:bodyPr/>
          <a:lstStyle/>
          <a:p>
            <a:r>
              <a:rPr lang="en-CA" sz="2800" dirty="0">
                <a:solidFill>
                  <a:srgbClr val="FFC000"/>
                </a:solidFill>
              </a:rPr>
              <a:t>Industry and Intellect: </a:t>
            </a:r>
            <a:r>
              <a:rPr lang="en-CA" sz="2800" dirty="0" smtClean="0">
                <a:solidFill>
                  <a:srgbClr val="FFC000"/>
                </a:solidFill>
              </a:rPr>
              <a:t>Boomtown Wittenberg</a:t>
            </a:r>
            <a:endParaRPr lang="en-CA" sz="2800" dirty="0">
              <a:solidFill>
                <a:srgbClr val="FFC000"/>
              </a:solidFill>
            </a:endParaRPr>
          </a:p>
        </p:txBody>
      </p:sp>
      <p:sp>
        <p:nvSpPr>
          <p:cNvPr id="4" name="Content Placeholder 3"/>
          <p:cNvSpPr>
            <a:spLocks noGrp="1"/>
          </p:cNvSpPr>
          <p:nvPr>
            <p:ph idx="1"/>
          </p:nvPr>
        </p:nvSpPr>
        <p:spPr>
          <a:xfrm>
            <a:off x="175370" y="1144117"/>
            <a:ext cx="5303941" cy="5365865"/>
          </a:xfrm>
        </p:spPr>
        <p:txBody>
          <a:bodyPr>
            <a:normAutofit fontScale="92500" lnSpcReduction="20000"/>
          </a:bodyPr>
          <a:lstStyle/>
          <a:p>
            <a:r>
              <a:rPr lang="en-US" sz="2800" dirty="0" smtClean="0"/>
              <a:t>Lucas </a:t>
            </a:r>
            <a:r>
              <a:rPr lang="en-US" sz="2800" dirty="0"/>
              <a:t>Cranach, business man:  </a:t>
            </a:r>
            <a:endParaRPr lang="en-US" sz="2800" dirty="0" smtClean="0"/>
          </a:p>
          <a:p>
            <a:pPr lvl="1"/>
            <a:r>
              <a:rPr lang="en-US" sz="2600" dirty="0" smtClean="0"/>
              <a:t>monopolies </a:t>
            </a:r>
            <a:r>
              <a:rPr lang="en-US" sz="2600" dirty="0"/>
              <a:t>in sweet wines and spices for apothecary trade; painting workshop, </a:t>
            </a:r>
            <a:endParaRPr lang="en-US" sz="2600" dirty="0" smtClean="0"/>
          </a:p>
          <a:p>
            <a:pPr lvl="1"/>
            <a:r>
              <a:rPr lang="en-US" sz="2600" dirty="0" smtClean="0"/>
              <a:t>virtual </a:t>
            </a:r>
            <a:r>
              <a:rPr lang="en-US" sz="2600" dirty="0"/>
              <a:t>monopoly on production of </a:t>
            </a:r>
            <a:r>
              <a:rPr lang="en-US" sz="2600" dirty="0" smtClean="0"/>
              <a:t>woodcuts </a:t>
            </a:r>
          </a:p>
          <a:p>
            <a:pPr lvl="1"/>
            <a:r>
              <a:rPr lang="en-US" sz="2600" dirty="0" smtClean="0"/>
              <a:t>Cranach </a:t>
            </a:r>
            <a:r>
              <a:rPr lang="en-US" sz="2600" dirty="0"/>
              <a:t>affects layout of Wittenberg </a:t>
            </a:r>
            <a:r>
              <a:rPr lang="en-US" sz="2600" dirty="0" smtClean="0"/>
              <a:t>books </a:t>
            </a:r>
          </a:p>
          <a:p>
            <a:pPr lvl="1"/>
            <a:r>
              <a:rPr lang="en-US" sz="2600" dirty="0" smtClean="0"/>
              <a:t>Cranach </a:t>
            </a:r>
            <a:r>
              <a:rPr lang="en-US" sz="2600" dirty="0"/>
              <a:t>takes advantage of friendship with Luther to help his business</a:t>
            </a:r>
            <a:endParaRPr lang="en-CA" sz="2600" dirty="0"/>
          </a:p>
          <a:p>
            <a:r>
              <a:rPr lang="en-US" sz="2800" dirty="0"/>
              <a:t>Luther in constant </a:t>
            </a:r>
            <a:r>
              <a:rPr lang="en-US" sz="2800" dirty="0" smtClean="0"/>
              <a:t>demand: New Testament (1522) </a:t>
            </a:r>
            <a:r>
              <a:rPr lang="en-US" sz="2800" dirty="0"/>
              <a:t>sold well</a:t>
            </a:r>
            <a:endParaRPr lang="en-CA" sz="2800" dirty="0"/>
          </a:p>
          <a:p>
            <a:endParaRPr lang="en-CA" sz="2800" b="1" dirty="0"/>
          </a:p>
        </p:txBody>
      </p:sp>
      <p:sp>
        <p:nvSpPr>
          <p:cNvPr id="5" name="Rectangle 1"/>
          <p:cNvSpPr>
            <a:spLocks noChangeArrowheads="1"/>
          </p:cNvSpPr>
          <p:nvPr/>
        </p:nvSpPr>
        <p:spPr bwMode="auto">
          <a:xfrm>
            <a:off x="1" y="913285"/>
            <a:ext cx="175369"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r>
              <a:rPr lang="en-US" sz="1050" dirty="0">
                <a:latin typeface="Arial" panose="020B0604020202020204" pitchFamily="34" charset="0"/>
                <a:ea typeface="Times New Roman" panose="02020603050405020304" pitchFamily="18" charset="0"/>
              </a:rPr>
              <a:t>;</a:t>
            </a:r>
            <a:endParaRPr lang="en-CA" sz="825" dirty="0">
              <a:latin typeface="Arial" panose="020B0604020202020204" pitchFamily="34" charset="0"/>
            </a:endParaRPr>
          </a:p>
        </p:txBody>
      </p:sp>
    </p:spTree>
    <p:extLst>
      <p:ext uri="{BB962C8B-B14F-4D97-AF65-F5344CB8AC3E}">
        <p14:creationId xmlns:p14="http://schemas.microsoft.com/office/powerpoint/2010/main" val="7070692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370" y="104917"/>
            <a:ext cx="8518253" cy="711653"/>
          </a:xfrm>
        </p:spPr>
        <p:txBody>
          <a:bodyPr/>
          <a:lstStyle/>
          <a:p>
            <a:r>
              <a:rPr lang="en-CA" sz="3200" dirty="0">
                <a:solidFill>
                  <a:srgbClr val="FFC000"/>
                </a:solidFill>
              </a:rPr>
              <a:t>Industry and Intellect: </a:t>
            </a:r>
            <a:r>
              <a:rPr lang="en-CA" sz="3200" dirty="0" smtClean="0">
                <a:solidFill>
                  <a:srgbClr val="FFC000"/>
                </a:solidFill>
              </a:rPr>
              <a:t>Geneva</a:t>
            </a:r>
            <a:endParaRPr lang="en-CA" sz="3200" dirty="0">
              <a:solidFill>
                <a:srgbClr val="FFC000"/>
              </a:solidFill>
            </a:endParaRPr>
          </a:p>
        </p:txBody>
      </p:sp>
      <p:sp>
        <p:nvSpPr>
          <p:cNvPr id="4" name="Content Placeholder 3"/>
          <p:cNvSpPr>
            <a:spLocks noGrp="1"/>
          </p:cNvSpPr>
          <p:nvPr>
            <p:ph idx="1"/>
          </p:nvPr>
        </p:nvSpPr>
        <p:spPr>
          <a:xfrm>
            <a:off x="336256" y="913285"/>
            <a:ext cx="5764294" cy="5719527"/>
          </a:xfrm>
        </p:spPr>
        <p:txBody>
          <a:bodyPr>
            <a:normAutofit fontScale="92500" lnSpcReduction="10000"/>
          </a:bodyPr>
          <a:lstStyle/>
          <a:p>
            <a:r>
              <a:rPr lang="en-US" sz="2800" dirty="0"/>
              <a:t>print revived with </a:t>
            </a:r>
            <a:r>
              <a:rPr lang="en-US" sz="2800" dirty="0" smtClean="0"/>
              <a:t>Reformation </a:t>
            </a:r>
          </a:p>
          <a:p>
            <a:r>
              <a:rPr lang="en-US" sz="2800" dirty="0" smtClean="0"/>
              <a:t>tremendous </a:t>
            </a:r>
            <a:r>
              <a:rPr lang="en-US" sz="2800" dirty="0"/>
              <a:t>impetus from Calvin, who constantly wrote for </a:t>
            </a:r>
            <a:r>
              <a:rPr lang="en-US" sz="2800" dirty="0" smtClean="0"/>
              <a:t>publication</a:t>
            </a:r>
          </a:p>
          <a:p>
            <a:pPr lvl="1"/>
            <a:r>
              <a:rPr lang="en-US" sz="2600" dirty="0" smtClean="0"/>
              <a:t>promoted </a:t>
            </a:r>
            <a:r>
              <a:rPr lang="en-US" sz="2600" dirty="0"/>
              <a:t>French Bible and </a:t>
            </a:r>
            <a:r>
              <a:rPr lang="en-US" sz="2600" dirty="0" err="1"/>
              <a:t>Genevan</a:t>
            </a:r>
            <a:r>
              <a:rPr lang="en-US" sz="2600" dirty="0"/>
              <a:t> psalms</a:t>
            </a:r>
            <a:r>
              <a:rPr lang="en-US" sz="2600" dirty="0" smtClean="0"/>
              <a:t>. </a:t>
            </a:r>
          </a:p>
          <a:p>
            <a:r>
              <a:rPr lang="en-US" sz="2800" dirty="0" smtClean="0"/>
              <a:t>émigrés </a:t>
            </a:r>
            <a:r>
              <a:rPr lang="en-US" sz="2800" dirty="0"/>
              <a:t>from France contribute to Geneva’s success in </a:t>
            </a:r>
            <a:r>
              <a:rPr lang="en-US" sz="2800" dirty="0" smtClean="0"/>
              <a:t>printing </a:t>
            </a:r>
          </a:p>
          <a:p>
            <a:r>
              <a:rPr lang="en-US" sz="2800" dirty="0" smtClean="0"/>
              <a:t>print </a:t>
            </a:r>
            <a:r>
              <a:rPr lang="en-US" sz="2800" dirty="0"/>
              <a:t>more regulated than at </a:t>
            </a:r>
            <a:r>
              <a:rPr lang="en-US" sz="2800" dirty="0" smtClean="0"/>
              <a:t>Wittenberg  </a:t>
            </a:r>
          </a:p>
          <a:p>
            <a:r>
              <a:rPr lang="en-US" sz="2800" dirty="0" smtClean="0"/>
              <a:t>clandestine </a:t>
            </a:r>
            <a:r>
              <a:rPr lang="en-US" sz="2800" dirty="0"/>
              <a:t>distribution network presided over by Laurent de </a:t>
            </a:r>
            <a:r>
              <a:rPr lang="en-US" sz="2800" dirty="0" err="1"/>
              <a:t>Normandie</a:t>
            </a:r>
            <a:endParaRPr lang="en-CA" sz="2800" b="1" dirty="0"/>
          </a:p>
        </p:txBody>
      </p:sp>
      <p:sp>
        <p:nvSpPr>
          <p:cNvPr id="5" name="Rectangle 1"/>
          <p:cNvSpPr>
            <a:spLocks noChangeArrowheads="1"/>
          </p:cNvSpPr>
          <p:nvPr/>
        </p:nvSpPr>
        <p:spPr bwMode="auto">
          <a:xfrm>
            <a:off x="1" y="913285"/>
            <a:ext cx="175369"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r>
              <a:rPr lang="en-US" sz="1050" dirty="0">
                <a:latin typeface="Arial" panose="020B0604020202020204" pitchFamily="34" charset="0"/>
                <a:ea typeface="Times New Roman" panose="02020603050405020304" pitchFamily="18" charset="0"/>
              </a:rPr>
              <a:t>;</a:t>
            </a:r>
            <a:endParaRPr lang="en-CA" sz="825" dirty="0">
              <a:latin typeface="Arial" panose="020B0604020202020204" pitchFamily="34" charset="0"/>
            </a:endParaRPr>
          </a:p>
        </p:txBody>
      </p:sp>
    </p:spTree>
    <p:extLst>
      <p:ext uri="{BB962C8B-B14F-4D97-AF65-F5344CB8AC3E}">
        <p14:creationId xmlns:p14="http://schemas.microsoft.com/office/powerpoint/2010/main" val="16266343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370" y="104917"/>
            <a:ext cx="8518253" cy="1039200"/>
          </a:xfrm>
        </p:spPr>
        <p:txBody>
          <a:bodyPr/>
          <a:lstStyle/>
          <a:p>
            <a:r>
              <a:rPr lang="en-CA" sz="3200" dirty="0">
                <a:solidFill>
                  <a:srgbClr val="FFC000"/>
                </a:solidFill>
              </a:rPr>
              <a:t>Industry and Intellect: </a:t>
            </a:r>
            <a:r>
              <a:rPr lang="en-CA" sz="3200" dirty="0" smtClean="0">
                <a:solidFill>
                  <a:srgbClr val="FFC000"/>
                </a:solidFill>
              </a:rPr>
              <a:t>The Book in the Market Place</a:t>
            </a:r>
            <a:endParaRPr lang="en-CA" sz="3200" dirty="0">
              <a:solidFill>
                <a:srgbClr val="FFC000"/>
              </a:solidFill>
            </a:endParaRPr>
          </a:p>
        </p:txBody>
      </p:sp>
      <p:sp>
        <p:nvSpPr>
          <p:cNvPr id="4" name="Content Placeholder 3"/>
          <p:cNvSpPr>
            <a:spLocks noGrp="1"/>
          </p:cNvSpPr>
          <p:nvPr>
            <p:ph idx="1"/>
          </p:nvPr>
        </p:nvSpPr>
        <p:spPr>
          <a:xfrm>
            <a:off x="336256" y="1144117"/>
            <a:ext cx="5464043" cy="5488695"/>
          </a:xfrm>
        </p:spPr>
        <p:txBody>
          <a:bodyPr>
            <a:normAutofit fontScale="92500" lnSpcReduction="10000"/>
          </a:bodyPr>
          <a:lstStyle/>
          <a:p>
            <a:r>
              <a:rPr lang="en-US" sz="2800" dirty="0"/>
              <a:t>“the success of Protestant print” (147)</a:t>
            </a:r>
            <a:endParaRPr lang="en-CA" sz="2800" dirty="0"/>
          </a:p>
          <a:p>
            <a:r>
              <a:rPr lang="en-US" sz="2800" dirty="0"/>
              <a:t>pamphlet surge:  </a:t>
            </a:r>
            <a:endParaRPr lang="en-US" sz="2800" dirty="0" smtClean="0"/>
          </a:p>
          <a:p>
            <a:pPr lvl="1"/>
            <a:r>
              <a:rPr lang="en-US" sz="2600" dirty="0" smtClean="0"/>
              <a:t>Germany </a:t>
            </a:r>
            <a:r>
              <a:rPr lang="en-US" sz="2600" dirty="0"/>
              <a:t>(1520s</a:t>
            </a:r>
            <a:r>
              <a:rPr lang="en-US" sz="2600" dirty="0" smtClean="0"/>
              <a:t>) </a:t>
            </a:r>
          </a:p>
          <a:p>
            <a:pPr lvl="1"/>
            <a:r>
              <a:rPr lang="en-US" sz="2600" dirty="0" smtClean="0"/>
              <a:t>France </a:t>
            </a:r>
            <a:r>
              <a:rPr lang="en-US" sz="2600" dirty="0"/>
              <a:t>and Netherlands (1560s</a:t>
            </a:r>
            <a:r>
              <a:rPr lang="en-US" sz="2600" dirty="0" smtClean="0"/>
              <a:t>)</a:t>
            </a:r>
          </a:p>
          <a:p>
            <a:r>
              <a:rPr lang="en-US" sz="2800" dirty="0" smtClean="0"/>
              <a:t> </a:t>
            </a:r>
            <a:r>
              <a:rPr lang="en-US" sz="2800" dirty="0"/>
              <a:t>difficult to publish dissident </a:t>
            </a:r>
            <a:r>
              <a:rPr lang="en-US" sz="2800" dirty="0" smtClean="0"/>
              <a:t>texts </a:t>
            </a:r>
          </a:p>
          <a:p>
            <a:r>
              <a:rPr lang="en-US" sz="2800" dirty="0" smtClean="0"/>
              <a:t>lucrative </a:t>
            </a:r>
            <a:r>
              <a:rPr lang="en-US" sz="2800" dirty="0"/>
              <a:t>to print broadsheets, pamphlets, small </a:t>
            </a:r>
            <a:r>
              <a:rPr lang="en-US" sz="2800" dirty="0" smtClean="0"/>
              <a:t>books </a:t>
            </a:r>
          </a:p>
          <a:p>
            <a:r>
              <a:rPr lang="en-US" sz="2800" dirty="0" smtClean="0"/>
              <a:t>anonymous </a:t>
            </a:r>
            <a:r>
              <a:rPr lang="en-US" sz="2800" dirty="0"/>
              <a:t>pamphleteering  widespread in Reformation</a:t>
            </a:r>
            <a:endParaRPr lang="en-CA" sz="2800" dirty="0"/>
          </a:p>
        </p:txBody>
      </p:sp>
      <p:sp>
        <p:nvSpPr>
          <p:cNvPr id="5" name="Rectangle 1"/>
          <p:cNvSpPr>
            <a:spLocks noChangeArrowheads="1"/>
          </p:cNvSpPr>
          <p:nvPr/>
        </p:nvSpPr>
        <p:spPr bwMode="auto">
          <a:xfrm>
            <a:off x="1" y="913285"/>
            <a:ext cx="175369"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r>
              <a:rPr lang="en-US" sz="1050" dirty="0">
                <a:latin typeface="Arial" panose="020B0604020202020204" pitchFamily="34" charset="0"/>
                <a:ea typeface="Times New Roman" panose="02020603050405020304" pitchFamily="18" charset="0"/>
              </a:rPr>
              <a:t>;</a:t>
            </a:r>
            <a:endParaRPr lang="en-CA" sz="825" dirty="0">
              <a:latin typeface="Arial" panose="020B0604020202020204" pitchFamily="34" charset="0"/>
            </a:endParaRPr>
          </a:p>
        </p:txBody>
      </p:sp>
    </p:spTree>
    <p:extLst>
      <p:ext uri="{BB962C8B-B14F-4D97-AF65-F5344CB8AC3E}">
        <p14:creationId xmlns:p14="http://schemas.microsoft.com/office/powerpoint/2010/main" val="25755828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370" y="104917"/>
            <a:ext cx="8518253" cy="1039200"/>
          </a:xfrm>
        </p:spPr>
        <p:txBody>
          <a:bodyPr/>
          <a:lstStyle/>
          <a:p>
            <a:r>
              <a:rPr lang="en-CA" sz="3200" dirty="0">
                <a:solidFill>
                  <a:srgbClr val="FFC000"/>
                </a:solidFill>
              </a:rPr>
              <a:t>Industry and Intellect: </a:t>
            </a:r>
            <a:r>
              <a:rPr lang="en-CA" sz="3200" dirty="0" smtClean="0">
                <a:solidFill>
                  <a:srgbClr val="FFC000"/>
                </a:solidFill>
              </a:rPr>
              <a:t>The Book in the Market Place</a:t>
            </a:r>
            <a:endParaRPr lang="en-CA" sz="3200" dirty="0">
              <a:solidFill>
                <a:srgbClr val="FFC000"/>
              </a:solidFill>
            </a:endParaRPr>
          </a:p>
        </p:txBody>
      </p:sp>
      <p:sp>
        <p:nvSpPr>
          <p:cNvPr id="4" name="Content Placeholder 3"/>
          <p:cNvSpPr>
            <a:spLocks noGrp="1"/>
          </p:cNvSpPr>
          <p:nvPr>
            <p:ph idx="1"/>
          </p:nvPr>
        </p:nvSpPr>
        <p:spPr>
          <a:xfrm>
            <a:off x="336256" y="1144117"/>
            <a:ext cx="8016174" cy="5488695"/>
          </a:xfrm>
        </p:spPr>
        <p:txBody>
          <a:bodyPr>
            <a:normAutofit/>
          </a:bodyPr>
          <a:lstStyle/>
          <a:p>
            <a:r>
              <a:rPr lang="en-US" sz="2800" dirty="0"/>
              <a:t>Print “served a steadily growing market, with goods of high quality in a range of genres and styles.  It was one of the ornaments, as well as an increasingly important part of the sinews, of sixteenth century society. On the other </a:t>
            </a:r>
            <a:r>
              <a:rPr lang="en-US" sz="2800" dirty="0" smtClean="0"/>
              <a:t>hand, </a:t>
            </a:r>
            <a:r>
              <a:rPr lang="en-US" sz="2800" dirty="0"/>
              <a:t>the industry possessed a brooding, latent capacity for explosive growth in conditions of unusual economic or political opportunity.  It was precisely this combination that inspired the printing phenomenon of the Reformation” (155).</a:t>
            </a:r>
            <a:endParaRPr lang="en-CA" sz="2800" dirty="0"/>
          </a:p>
        </p:txBody>
      </p:sp>
      <p:sp>
        <p:nvSpPr>
          <p:cNvPr id="5" name="Rectangle 1"/>
          <p:cNvSpPr>
            <a:spLocks noChangeArrowheads="1"/>
          </p:cNvSpPr>
          <p:nvPr/>
        </p:nvSpPr>
        <p:spPr bwMode="auto">
          <a:xfrm>
            <a:off x="1" y="913285"/>
            <a:ext cx="175369" cy="230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defTabSz="685783" eaLnBrk="0" fontAlgn="base" hangingPunct="0">
              <a:spcBef>
                <a:spcPct val="0"/>
              </a:spcBef>
              <a:spcAft>
                <a:spcPct val="0"/>
              </a:spcAft>
            </a:pPr>
            <a:r>
              <a:rPr lang="en-US" sz="1050" dirty="0">
                <a:latin typeface="Arial" panose="020B0604020202020204" pitchFamily="34" charset="0"/>
                <a:ea typeface="Times New Roman" panose="02020603050405020304" pitchFamily="18" charset="0"/>
              </a:rPr>
              <a:t>;</a:t>
            </a:r>
            <a:endParaRPr lang="en-CA" sz="825" dirty="0">
              <a:latin typeface="Arial" panose="020B0604020202020204" pitchFamily="34" charset="0"/>
            </a:endParaRPr>
          </a:p>
        </p:txBody>
      </p:sp>
    </p:spTree>
    <p:extLst>
      <p:ext uri="{BB962C8B-B14F-4D97-AF65-F5344CB8AC3E}">
        <p14:creationId xmlns:p14="http://schemas.microsoft.com/office/powerpoint/2010/main" val="42612308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3192" y="154392"/>
            <a:ext cx="8584442" cy="634620"/>
          </a:xfrm>
        </p:spPr>
        <p:txBody>
          <a:bodyPr/>
          <a:lstStyle/>
          <a:p>
            <a:r>
              <a:rPr lang="en-CA" sz="2800" dirty="0">
                <a:solidFill>
                  <a:srgbClr val="FFC000"/>
                </a:solidFill>
              </a:rPr>
              <a:t>Success and Failure in the English Reformation</a:t>
            </a:r>
          </a:p>
        </p:txBody>
      </p:sp>
      <p:sp>
        <p:nvSpPr>
          <p:cNvPr id="4" name="Content Placeholder 3"/>
          <p:cNvSpPr>
            <a:spLocks noGrp="1"/>
          </p:cNvSpPr>
          <p:nvPr>
            <p:ph idx="1"/>
          </p:nvPr>
        </p:nvSpPr>
        <p:spPr>
          <a:xfrm>
            <a:off x="283192" y="928047"/>
            <a:ext cx="8584442" cy="5540991"/>
          </a:xfrm>
        </p:spPr>
        <p:txBody>
          <a:bodyPr>
            <a:normAutofit/>
          </a:bodyPr>
          <a:lstStyle/>
          <a:p>
            <a:r>
              <a:rPr lang="en-CA" sz="2400" dirty="0"/>
              <a:t>Does it make sense to say that success and failure co-existed in the English Reformation? (See p. 48)</a:t>
            </a:r>
          </a:p>
          <a:p>
            <a:pPr marL="685783" lvl="1" indent="-342892">
              <a:buFont typeface="+mj-lt"/>
              <a:buAutoNum type="arabicPeriod"/>
            </a:pPr>
            <a:r>
              <a:rPr lang="en-CA" sz="2400" dirty="0"/>
              <a:t>What criteria does Haigh use to measure success / failure?</a:t>
            </a:r>
          </a:p>
          <a:p>
            <a:pPr marL="685783" lvl="1" indent="-342892">
              <a:buFont typeface="+mj-lt"/>
              <a:buAutoNum type="arabicPeriod"/>
            </a:pPr>
            <a:r>
              <a:rPr lang="en-CA" sz="2400" dirty="0"/>
              <a:t>What view of the Reformation does Haigh’s article imply?</a:t>
            </a:r>
          </a:p>
          <a:p>
            <a:pPr marL="685783" lvl="1" indent="-342892">
              <a:buFont typeface="+mj-lt"/>
              <a:buAutoNum type="arabicPeriod"/>
            </a:pPr>
            <a:r>
              <a:rPr lang="en-CA" sz="2400" dirty="0" smtClean="0"/>
              <a:t>Does London, “the theatrical city” (</a:t>
            </a:r>
            <a:r>
              <a:rPr lang="en-CA" sz="2400" dirty="0" err="1" smtClean="0"/>
              <a:t>Pettegree</a:t>
            </a:r>
            <a:r>
              <a:rPr lang="en-CA" sz="2400" dirty="0" smtClean="0"/>
              <a:t>, 96) belong to Haigh’s England?</a:t>
            </a:r>
            <a:endParaRPr lang="en-CA" sz="2400" dirty="0"/>
          </a:p>
          <a:p>
            <a:pPr marL="685783" lvl="1" indent="-342892">
              <a:buFont typeface="+mj-lt"/>
              <a:buAutoNum type="arabicPeriod"/>
            </a:pPr>
            <a:r>
              <a:rPr lang="en-CA" sz="2400" dirty="0"/>
              <a:t>How would you locate Haigh’s article in the debate about the Reformation’s success and failure, as far as you are currently familiar with the debate</a:t>
            </a:r>
            <a:r>
              <a:rPr lang="en-CA" sz="2400" dirty="0" smtClean="0"/>
              <a:t>?  Consider especially the article by Strauss.</a:t>
            </a:r>
            <a:endParaRPr lang="en-CA" sz="2400" dirty="0"/>
          </a:p>
          <a:p>
            <a:pPr marL="685783" lvl="1" indent="-342892">
              <a:buFont typeface="+mj-lt"/>
              <a:buAutoNum type="arabicPeriod"/>
            </a:pPr>
            <a:endParaRPr lang="en-CA" sz="1650" dirty="0"/>
          </a:p>
        </p:txBody>
      </p:sp>
    </p:spTree>
    <p:extLst>
      <p:ext uri="{BB962C8B-B14F-4D97-AF65-F5344CB8AC3E}">
        <p14:creationId xmlns:p14="http://schemas.microsoft.com/office/powerpoint/2010/main" val="42195702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5401" y="268741"/>
            <a:ext cx="8495644" cy="1068739"/>
          </a:xfrm>
        </p:spPr>
        <p:txBody>
          <a:bodyPr/>
          <a:lstStyle/>
          <a:p>
            <a:r>
              <a:rPr lang="en-CA" sz="3200" dirty="0">
                <a:solidFill>
                  <a:srgbClr val="FFC000"/>
                </a:solidFill>
              </a:rPr>
              <a:t>Reformers on Stage: Miracles and Mysteries</a:t>
            </a:r>
          </a:p>
        </p:txBody>
      </p:sp>
      <p:sp>
        <p:nvSpPr>
          <p:cNvPr id="5" name="Rectangle 2"/>
          <p:cNvSpPr>
            <a:spLocks noGrp="1" noChangeArrowheads="1"/>
          </p:cNvSpPr>
          <p:nvPr>
            <p:ph idx="1"/>
          </p:nvPr>
        </p:nvSpPr>
        <p:spPr bwMode="auto">
          <a:xfrm>
            <a:off x="484584" y="1609188"/>
            <a:ext cx="7625687" cy="4809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rtlCol="0" anchor="ctr" anchorCtr="0" compatLnSpc="1">
            <a:prstTxWarp prst="textNoShape">
              <a:avLst/>
            </a:prstTxWarp>
            <a:spAutoFit/>
          </a:bodyPr>
          <a:lstStyle/>
          <a:p>
            <a:pPr defTabSz="685783" eaLnBrk="0" fontAlgn="base" hangingPunct="0">
              <a:spcBef>
                <a:spcPct val="0"/>
              </a:spcBef>
              <a:spcAft>
                <a:spcPct val="0"/>
              </a:spcAft>
              <a:buClr>
                <a:schemeClr val="bg2">
                  <a:lumMod val="60000"/>
                  <a:lumOff val="40000"/>
                </a:schemeClr>
              </a:buClr>
              <a:buSzTx/>
              <a:buFont typeface="Wingdings" panose="05000000000000000000" pitchFamily="2" charset="2"/>
              <a:buChar char="Ø"/>
            </a:pPr>
            <a:r>
              <a:rPr lang="en-US" sz="2800" dirty="0">
                <a:latin typeface="+mn-lt"/>
                <a:ea typeface="Times New Roman" panose="02020603050405020304" pitchFamily="18" charset="0"/>
              </a:rPr>
              <a:t>Theatre:  urban events, cost often borne by civic officials and guilds</a:t>
            </a:r>
            <a:endParaRPr lang="en-CA" sz="2800" dirty="0">
              <a:latin typeface="+mn-lt"/>
            </a:endParaRPr>
          </a:p>
          <a:p>
            <a:pPr defTabSz="685783" eaLnBrk="0" fontAlgn="base" hangingPunct="0">
              <a:spcBef>
                <a:spcPct val="0"/>
              </a:spcBef>
              <a:spcAft>
                <a:spcPct val="0"/>
              </a:spcAft>
              <a:buClr>
                <a:schemeClr val="bg2">
                  <a:lumMod val="60000"/>
                  <a:lumOff val="40000"/>
                </a:schemeClr>
              </a:buClr>
              <a:buSzTx/>
              <a:buFont typeface="Wingdings" panose="05000000000000000000" pitchFamily="2" charset="2"/>
              <a:buChar char="Ø"/>
            </a:pPr>
            <a:r>
              <a:rPr lang="en-US" sz="2800" dirty="0">
                <a:latin typeface="+mn-lt"/>
                <a:ea typeface="Times New Roman" panose="02020603050405020304" pitchFamily="18" charset="0"/>
              </a:rPr>
              <a:t>4 types:  mystery miracle, morality, humanist theatre</a:t>
            </a:r>
            <a:endParaRPr lang="en-CA" sz="2800" dirty="0">
              <a:latin typeface="+mn-lt"/>
              <a:sym typeface="Wingdings" panose="05000000000000000000" pitchFamily="2" charset="2"/>
            </a:endParaRPr>
          </a:p>
          <a:p>
            <a:pPr defTabSz="685783" eaLnBrk="0" fontAlgn="base" hangingPunct="0">
              <a:spcBef>
                <a:spcPct val="0"/>
              </a:spcBef>
              <a:spcAft>
                <a:spcPct val="0"/>
              </a:spcAft>
              <a:buClr>
                <a:schemeClr val="bg2">
                  <a:lumMod val="60000"/>
                  <a:lumOff val="40000"/>
                </a:schemeClr>
              </a:buClr>
              <a:buSzTx/>
              <a:buFont typeface="Wingdings" panose="05000000000000000000" pitchFamily="2" charset="2"/>
              <a:buChar char="Ø"/>
            </a:pPr>
            <a:r>
              <a:rPr lang="en-US" sz="2800" dirty="0">
                <a:latin typeface="+mn-lt"/>
                <a:ea typeface="Times New Roman" panose="02020603050405020304" pitchFamily="18" charset="0"/>
                <a:sym typeface="Wingdings" panose="05000000000000000000" pitchFamily="2" charset="2"/>
              </a:rPr>
              <a:t>mystery (most popular):  esp. Corpus Christi / passion plays:  elaborate, opportunities for rowdiness</a:t>
            </a:r>
            <a:endParaRPr lang="en-CA" sz="2800" dirty="0">
              <a:latin typeface="+mn-lt"/>
              <a:sym typeface="Wingdings" panose="05000000000000000000" pitchFamily="2" charset="2"/>
            </a:endParaRPr>
          </a:p>
          <a:p>
            <a:pPr defTabSz="685783" eaLnBrk="0" fontAlgn="base" hangingPunct="0">
              <a:spcBef>
                <a:spcPct val="0"/>
              </a:spcBef>
              <a:spcAft>
                <a:spcPct val="0"/>
              </a:spcAft>
              <a:buClr>
                <a:schemeClr val="bg2">
                  <a:lumMod val="60000"/>
                  <a:lumOff val="40000"/>
                </a:schemeClr>
              </a:buClr>
              <a:buSzTx/>
              <a:buFont typeface="Wingdings" panose="05000000000000000000" pitchFamily="2" charset="2"/>
              <a:buChar char="Ø"/>
            </a:pPr>
            <a:r>
              <a:rPr lang="en-US" sz="2800" dirty="0">
                <a:latin typeface="+mn-lt"/>
                <a:ea typeface="Times New Roman" panose="02020603050405020304" pitchFamily="18" charset="0"/>
                <a:sym typeface="Wingdings" panose="05000000000000000000" pitchFamily="2" charset="2"/>
              </a:rPr>
              <a:t>miracle:  shorter, celebrate life a saint</a:t>
            </a:r>
            <a:endParaRPr lang="en-CA" sz="2800" dirty="0">
              <a:latin typeface="+mn-lt"/>
              <a:sym typeface="Wingdings" panose="05000000000000000000" pitchFamily="2" charset="2"/>
            </a:endParaRPr>
          </a:p>
          <a:p>
            <a:pPr defTabSz="685783" eaLnBrk="0" fontAlgn="base" hangingPunct="0">
              <a:spcBef>
                <a:spcPct val="0"/>
              </a:spcBef>
              <a:spcAft>
                <a:spcPct val="0"/>
              </a:spcAft>
              <a:buClr>
                <a:schemeClr val="bg2">
                  <a:lumMod val="60000"/>
                  <a:lumOff val="40000"/>
                </a:schemeClr>
              </a:buClr>
              <a:buSzTx/>
              <a:buFont typeface="Wingdings" panose="05000000000000000000" pitchFamily="2" charset="2"/>
              <a:buChar char="Ø"/>
            </a:pPr>
            <a:r>
              <a:rPr lang="en-US" sz="2800" dirty="0">
                <a:latin typeface="+mn-lt"/>
                <a:ea typeface="Times New Roman" panose="02020603050405020304" pitchFamily="18" charset="0"/>
                <a:sym typeface="Wingdings" panose="05000000000000000000" pitchFamily="2" charset="2"/>
              </a:rPr>
              <a:t>morality:  stories about virtue and vice personified</a:t>
            </a:r>
            <a:endParaRPr lang="en-CA" sz="2800" dirty="0">
              <a:latin typeface="+mn-lt"/>
              <a:sym typeface="Wingdings" panose="05000000000000000000" pitchFamily="2" charset="2"/>
            </a:endParaRPr>
          </a:p>
          <a:p>
            <a:pPr defTabSz="685783" eaLnBrk="0" fontAlgn="base" hangingPunct="0">
              <a:spcBef>
                <a:spcPct val="0"/>
              </a:spcBef>
              <a:spcAft>
                <a:spcPct val="0"/>
              </a:spcAft>
              <a:buClr>
                <a:schemeClr val="bg2">
                  <a:lumMod val="60000"/>
                  <a:lumOff val="40000"/>
                </a:schemeClr>
              </a:buClr>
              <a:buSzTx/>
              <a:buFont typeface="Wingdings" panose="05000000000000000000" pitchFamily="2" charset="2"/>
              <a:buChar char="Ø"/>
            </a:pPr>
            <a:r>
              <a:rPr lang="en-US" sz="2800" dirty="0">
                <a:latin typeface="+mn-lt"/>
                <a:ea typeface="Times New Roman" panose="02020603050405020304" pitchFamily="18" charset="0"/>
                <a:sym typeface="Wingdings" panose="05000000000000000000" pitchFamily="2" charset="2"/>
              </a:rPr>
              <a:t>humanist:  influenced by classical models</a:t>
            </a:r>
          </a:p>
        </p:txBody>
      </p:sp>
    </p:spTree>
    <p:extLst>
      <p:ext uri="{BB962C8B-B14F-4D97-AF65-F5344CB8AC3E}">
        <p14:creationId xmlns:p14="http://schemas.microsoft.com/office/powerpoint/2010/main" val="26031929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27" y="214150"/>
            <a:ext cx="8281750" cy="591921"/>
          </a:xfrm>
        </p:spPr>
        <p:txBody>
          <a:bodyPr/>
          <a:lstStyle/>
          <a:p>
            <a:r>
              <a:rPr lang="en-CA" sz="3200" dirty="0">
                <a:solidFill>
                  <a:srgbClr val="FFC000"/>
                </a:solidFill>
              </a:rPr>
              <a:t>Reformers on Stage: Reformation Drama</a:t>
            </a:r>
          </a:p>
        </p:txBody>
      </p:sp>
      <p:sp>
        <p:nvSpPr>
          <p:cNvPr id="3" name="Content Placeholder 2"/>
          <p:cNvSpPr>
            <a:spLocks noGrp="1"/>
          </p:cNvSpPr>
          <p:nvPr>
            <p:ph idx="1"/>
          </p:nvPr>
        </p:nvSpPr>
        <p:spPr>
          <a:xfrm>
            <a:off x="235426" y="982639"/>
            <a:ext cx="5977719" cy="5677468"/>
          </a:xfrm>
        </p:spPr>
        <p:txBody>
          <a:bodyPr>
            <a:normAutofit/>
          </a:bodyPr>
          <a:lstStyle/>
          <a:p>
            <a:pPr lvl="0"/>
            <a:r>
              <a:rPr lang="en-US" sz="2100" dirty="0">
                <a:latin typeface="+mn-lt"/>
                <a:ea typeface="Times New Roman" panose="02020603050405020304" pitchFamily="18" charset="0"/>
              </a:rPr>
              <a:t>Wittenberg:  Luther in </a:t>
            </a:r>
            <a:r>
              <a:rPr lang="en-US" sz="2100" dirty="0" err="1">
                <a:latin typeface="+mn-lt"/>
                <a:ea typeface="Times New Roman" panose="02020603050405020304" pitchFamily="18" charset="0"/>
              </a:rPr>
              <a:t>favour</a:t>
            </a:r>
            <a:r>
              <a:rPr lang="en-US" sz="2100" dirty="0">
                <a:latin typeface="+mn-lt"/>
                <a:ea typeface="Times New Roman" panose="02020603050405020304" pitchFamily="18" charset="0"/>
              </a:rPr>
              <a:t> of drama performed in the schools but leery of resurgence of mystery play:  too close to the Mass</a:t>
            </a:r>
          </a:p>
          <a:p>
            <a:pPr lvl="0"/>
            <a:r>
              <a:rPr lang="en-US" sz="2100" dirty="0">
                <a:latin typeface="+mn-lt"/>
              </a:rPr>
              <a:t>carnival plays (</a:t>
            </a:r>
            <a:r>
              <a:rPr lang="en-US" sz="2100" i="1" dirty="0" err="1">
                <a:latin typeface="+mn-lt"/>
              </a:rPr>
              <a:t>Fastnachtspiel</a:t>
            </a:r>
            <a:r>
              <a:rPr lang="en-US" sz="2100" dirty="0">
                <a:latin typeface="+mn-lt"/>
              </a:rPr>
              <a:t>):  in </a:t>
            </a:r>
            <a:r>
              <a:rPr lang="en-US" sz="2100" dirty="0" err="1">
                <a:latin typeface="+mn-lt"/>
              </a:rPr>
              <a:t>Nürnberg</a:t>
            </a:r>
            <a:r>
              <a:rPr lang="en-US" sz="2100" dirty="0">
                <a:latin typeface="+mn-lt"/>
              </a:rPr>
              <a:t>:  </a:t>
            </a:r>
            <a:r>
              <a:rPr lang="en-US" sz="2100" dirty="0">
                <a:solidFill>
                  <a:srgbClr val="FFC000"/>
                </a:solidFill>
                <a:latin typeface="+mn-lt"/>
              </a:rPr>
              <a:t>Hans Sachs</a:t>
            </a:r>
            <a:r>
              <a:rPr lang="en-US" sz="2100" dirty="0">
                <a:latin typeface="+mn-lt"/>
              </a:rPr>
              <a:t>; in Bern:  </a:t>
            </a:r>
            <a:r>
              <a:rPr lang="en-US" sz="2100" dirty="0" err="1">
                <a:solidFill>
                  <a:srgbClr val="FFC000"/>
                </a:solidFill>
                <a:latin typeface="+mn-lt"/>
              </a:rPr>
              <a:t>Niklaus</a:t>
            </a:r>
            <a:r>
              <a:rPr lang="en-US" sz="2100" dirty="0">
                <a:solidFill>
                  <a:srgbClr val="FFC000"/>
                </a:solidFill>
                <a:latin typeface="+mn-lt"/>
              </a:rPr>
              <a:t> Manuel</a:t>
            </a:r>
            <a:r>
              <a:rPr lang="en-US" sz="2100" dirty="0">
                <a:latin typeface="+mn-lt"/>
              </a:rPr>
              <a:t> </a:t>
            </a:r>
          </a:p>
          <a:p>
            <a:pPr lvl="1"/>
            <a:r>
              <a:rPr lang="en-US" sz="2100" dirty="0">
                <a:latin typeface="+mn-lt"/>
              </a:rPr>
              <a:t>themes:  anti-papal, anti-clerical, anti-monastic:  poked fun at old Church</a:t>
            </a:r>
          </a:p>
          <a:p>
            <a:pPr lvl="2"/>
            <a:r>
              <a:rPr lang="en-US" sz="2100" dirty="0">
                <a:latin typeface="+mn-lt"/>
              </a:rPr>
              <a:t>at least in Bern, these plays are more effective before the Reformation has become fully established; once established, ribaldry less seemly</a:t>
            </a:r>
          </a:p>
          <a:p>
            <a:endParaRPr lang="en-US" sz="2100" dirty="0"/>
          </a:p>
          <a:p>
            <a:endParaRPr lang="en-CA" dirty="0"/>
          </a:p>
        </p:txBody>
      </p:sp>
    </p:spTree>
    <p:extLst>
      <p:ext uri="{BB962C8B-B14F-4D97-AF65-F5344CB8AC3E}">
        <p14:creationId xmlns:p14="http://schemas.microsoft.com/office/powerpoint/2010/main" val="2152841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848" y="214151"/>
            <a:ext cx="7053542" cy="653336"/>
          </a:xfrm>
        </p:spPr>
        <p:txBody>
          <a:bodyPr/>
          <a:lstStyle/>
          <a:p>
            <a:r>
              <a:rPr lang="en-CA" sz="2700" dirty="0">
                <a:solidFill>
                  <a:srgbClr val="FFC000"/>
                </a:solidFill>
              </a:rPr>
              <a:t>Reformers on Stage: Reformation Drama</a:t>
            </a:r>
          </a:p>
        </p:txBody>
      </p:sp>
      <p:sp>
        <p:nvSpPr>
          <p:cNvPr id="3" name="Content Placeholder 2"/>
          <p:cNvSpPr>
            <a:spLocks noGrp="1"/>
          </p:cNvSpPr>
          <p:nvPr>
            <p:ph idx="1"/>
          </p:nvPr>
        </p:nvSpPr>
        <p:spPr>
          <a:xfrm>
            <a:off x="313900" y="867487"/>
            <a:ext cx="8175008" cy="5806268"/>
          </a:xfrm>
        </p:spPr>
        <p:txBody>
          <a:bodyPr>
            <a:noAutofit/>
          </a:bodyPr>
          <a:lstStyle/>
          <a:p>
            <a:r>
              <a:rPr lang="en-US" sz="2400" dirty="0"/>
              <a:t>after carnival plays (and establishing of Reformation) Protestants turned to humanist drama:  </a:t>
            </a:r>
          </a:p>
          <a:p>
            <a:pPr lvl="1"/>
            <a:r>
              <a:rPr lang="en-US" sz="2400" dirty="0"/>
              <a:t>emphasis on intellectual comprehension, not emotional response</a:t>
            </a:r>
          </a:p>
          <a:p>
            <a:pPr lvl="1"/>
            <a:r>
              <a:rPr lang="en-US" sz="2400" dirty="0"/>
              <a:t> “synergy of senses to do God’s work” (i.e. sight and hearing, p. 86) </a:t>
            </a:r>
          </a:p>
          <a:p>
            <a:pPr lvl="1"/>
            <a:r>
              <a:rPr lang="en-US" sz="2400" dirty="0"/>
              <a:t>many plays dramatized biblical stories e.g. </a:t>
            </a:r>
            <a:r>
              <a:rPr lang="en-US" sz="2400" i="1" dirty="0"/>
              <a:t>Joseph</a:t>
            </a:r>
            <a:r>
              <a:rPr lang="en-US" sz="2400" dirty="0"/>
              <a:t>, </a:t>
            </a:r>
            <a:r>
              <a:rPr lang="en-US" sz="2400" i="1" dirty="0"/>
              <a:t>Goliath</a:t>
            </a:r>
            <a:r>
              <a:rPr lang="en-US" sz="2400" dirty="0"/>
              <a:t>, </a:t>
            </a:r>
            <a:r>
              <a:rPr lang="en-US" sz="2400" i="1" dirty="0"/>
              <a:t>Susanna</a:t>
            </a:r>
            <a:r>
              <a:rPr lang="en-US" sz="2400" dirty="0"/>
              <a:t>, </a:t>
            </a:r>
            <a:r>
              <a:rPr lang="en-US" sz="2400" i="1" dirty="0"/>
              <a:t>Abraham </a:t>
            </a:r>
            <a:r>
              <a:rPr lang="en-US" sz="2400" i="1" dirty="0" err="1"/>
              <a:t>sacrifiant</a:t>
            </a:r>
            <a:r>
              <a:rPr lang="en-US" sz="2400" dirty="0"/>
              <a:t> (Theodore </a:t>
            </a:r>
            <a:r>
              <a:rPr lang="en-US" sz="2400" dirty="0" err="1"/>
              <a:t>Beza</a:t>
            </a:r>
            <a:r>
              <a:rPr lang="en-US" sz="2400" dirty="0"/>
              <a:t>)</a:t>
            </a:r>
          </a:p>
          <a:p>
            <a:pPr lvl="1"/>
            <a:r>
              <a:rPr lang="en-US" sz="2400" dirty="0"/>
              <a:t>Protestant biblical drama:  </a:t>
            </a:r>
            <a:r>
              <a:rPr lang="en-US" sz="2400" dirty="0" smtClean="0"/>
              <a:t>pedagogical </a:t>
            </a:r>
            <a:r>
              <a:rPr lang="en-US" sz="2400" dirty="0"/>
              <a:t>tool, written by elites = pastors, schoolmasters, members of ruling urban elites</a:t>
            </a:r>
            <a:endParaRPr lang="en-CA" sz="2400" dirty="0"/>
          </a:p>
        </p:txBody>
      </p:sp>
    </p:spTree>
    <p:extLst>
      <p:ext uri="{BB962C8B-B14F-4D97-AF65-F5344CB8AC3E}">
        <p14:creationId xmlns:p14="http://schemas.microsoft.com/office/powerpoint/2010/main" val="31127920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7552" y="347215"/>
            <a:ext cx="8001648" cy="571450"/>
          </a:xfrm>
        </p:spPr>
        <p:txBody>
          <a:bodyPr/>
          <a:lstStyle/>
          <a:p>
            <a:r>
              <a:rPr lang="en-CA" sz="2700" dirty="0">
                <a:solidFill>
                  <a:srgbClr val="FFC000"/>
                </a:solidFill>
              </a:rPr>
              <a:t>Reformers on Stage: The Drama of Dissent</a:t>
            </a:r>
          </a:p>
        </p:txBody>
      </p:sp>
      <p:sp>
        <p:nvSpPr>
          <p:cNvPr id="3" name="Content Placeholder 2"/>
          <p:cNvSpPr>
            <a:spLocks noGrp="1"/>
          </p:cNvSpPr>
          <p:nvPr>
            <p:ph idx="1"/>
          </p:nvPr>
        </p:nvSpPr>
        <p:spPr>
          <a:xfrm>
            <a:off x="719273" y="1105469"/>
            <a:ext cx="7709927" cy="5650173"/>
          </a:xfrm>
        </p:spPr>
        <p:txBody>
          <a:bodyPr>
            <a:normAutofit/>
          </a:bodyPr>
          <a:lstStyle/>
          <a:p>
            <a:pPr lvl="0"/>
            <a:r>
              <a:rPr lang="en-US" sz="2400" dirty="0">
                <a:latin typeface="+mn-lt"/>
                <a:ea typeface="Times New Roman" panose="02020603050405020304" pitchFamily="18" charset="0"/>
              </a:rPr>
              <a:t>in England briefly under Henry VIII:  plays by John Bale (</a:t>
            </a:r>
            <a:r>
              <a:rPr lang="en-US" sz="2400" i="1" dirty="0">
                <a:latin typeface="+mn-lt"/>
                <a:ea typeface="Times New Roman" panose="02020603050405020304" pitchFamily="18" charset="0"/>
              </a:rPr>
              <a:t>The Knaveries of Thomas Becket</a:t>
            </a:r>
            <a:r>
              <a:rPr lang="en-US" sz="2400" dirty="0">
                <a:latin typeface="+mn-lt"/>
                <a:ea typeface="Times New Roman" panose="02020603050405020304" pitchFamily="18" charset="0"/>
              </a:rPr>
              <a:t>, </a:t>
            </a:r>
            <a:r>
              <a:rPr lang="en-US" sz="2400" i="1" dirty="0">
                <a:latin typeface="+mn-lt"/>
                <a:ea typeface="Times New Roman" panose="02020603050405020304" pitchFamily="18" charset="0"/>
              </a:rPr>
              <a:t>King </a:t>
            </a:r>
            <a:r>
              <a:rPr lang="en-US" sz="2400" i="1" dirty="0" err="1">
                <a:latin typeface="+mn-lt"/>
                <a:ea typeface="Times New Roman" panose="02020603050405020304" pitchFamily="18" charset="0"/>
              </a:rPr>
              <a:t>Johne</a:t>
            </a:r>
            <a:r>
              <a:rPr lang="en-US" sz="2400" dirty="0">
                <a:latin typeface="+mn-lt"/>
                <a:ea typeface="Times New Roman" panose="02020603050405020304" pitchFamily="18" charset="0"/>
              </a:rPr>
              <a:t>):  endorsed royal policy of removing images</a:t>
            </a:r>
            <a:r>
              <a:rPr lang="en-CA" sz="2400" dirty="0">
                <a:latin typeface="+mn-lt"/>
              </a:rPr>
              <a:t> </a:t>
            </a:r>
          </a:p>
          <a:p>
            <a:pPr lvl="0"/>
            <a:r>
              <a:rPr lang="en-US" sz="2400" dirty="0"/>
              <a:t>dissent difficult in places where Reformation not (yet) welcome, e.g. France</a:t>
            </a:r>
          </a:p>
          <a:p>
            <a:pPr lvl="1"/>
            <a:r>
              <a:rPr lang="en-US" sz="2400" dirty="0"/>
              <a:t>“coded criticism” (91)</a:t>
            </a:r>
          </a:p>
          <a:p>
            <a:pPr lvl="1"/>
            <a:r>
              <a:rPr lang="en-US" sz="2400" dirty="0"/>
              <a:t>Drama made “its most effective contribution to the evangelical cause in places where the Reformation had already been introduced, articulating shared values in a communal setting” (96)</a:t>
            </a:r>
          </a:p>
          <a:p>
            <a:pPr lvl="0"/>
            <a:endParaRPr lang="en-CA" sz="2250" dirty="0">
              <a:latin typeface="+mn-lt"/>
            </a:endParaRPr>
          </a:p>
          <a:p>
            <a:endParaRPr lang="en-CA" sz="2100" dirty="0"/>
          </a:p>
        </p:txBody>
      </p:sp>
    </p:spTree>
    <p:extLst>
      <p:ext uri="{BB962C8B-B14F-4D97-AF65-F5344CB8AC3E}">
        <p14:creationId xmlns:p14="http://schemas.microsoft.com/office/powerpoint/2010/main" val="4237944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370" y="267146"/>
            <a:ext cx="7418207" cy="571450"/>
          </a:xfrm>
        </p:spPr>
        <p:txBody>
          <a:bodyPr/>
          <a:lstStyle/>
          <a:p>
            <a:r>
              <a:rPr lang="en-CA" sz="2800" dirty="0">
                <a:solidFill>
                  <a:srgbClr val="FFC000"/>
                </a:solidFill>
              </a:rPr>
              <a:t>Reformers on Stage: The Drama of Dissent</a:t>
            </a:r>
          </a:p>
        </p:txBody>
      </p:sp>
      <p:sp>
        <p:nvSpPr>
          <p:cNvPr id="3" name="Content Placeholder 2"/>
          <p:cNvSpPr>
            <a:spLocks noGrp="1"/>
          </p:cNvSpPr>
          <p:nvPr>
            <p:ph idx="1"/>
          </p:nvPr>
        </p:nvSpPr>
        <p:spPr>
          <a:xfrm>
            <a:off x="133067" y="804533"/>
            <a:ext cx="4411638" cy="5814631"/>
          </a:xfrm>
        </p:spPr>
        <p:txBody>
          <a:bodyPr>
            <a:noAutofit/>
          </a:bodyPr>
          <a:lstStyle/>
          <a:p>
            <a:pPr lvl="0"/>
            <a:r>
              <a:rPr lang="en-US" sz="2200" dirty="0">
                <a:ea typeface="Times New Roman" panose="02020603050405020304" pitchFamily="18" charset="0"/>
              </a:rPr>
              <a:t>Chambers of Rhetoric (</a:t>
            </a:r>
            <a:r>
              <a:rPr lang="en-US" sz="2200" i="1" dirty="0" err="1">
                <a:ea typeface="Times New Roman" panose="02020603050405020304" pitchFamily="18" charset="0"/>
              </a:rPr>
              <a:t>Rederijkerkamers</a:t>
            </a:r>
            <a:r>
              <a:rPr lang="en-US" sz="2200" dirty="0">
                <a:ea typeface="Times New Roman" panose="02020603050405020304" pitchFamily="18" charset="0"/>
              </a:rPr>
              <a:t>) in Netherlands:  </a:t>
            </a:r>
          </a:p>
          <a:p>
            <a:pPr lvl="1"/>
            <a:r>
              <a:rPr lang="en-US" sz="2200" dirty="0">
                <a:ea typeface="Times New Roman" panose="02020603050405020304" pitchFamily="18" charset="0"/>
              </a:rPr>
              <a:t>originated in fifteenth century </a:t>
            </a:r>
          </a:p>
          <a:p>
            <a:pPr lvl="1"/>
            <a:r>
              <a:rPr lang="en-US" sz="2200" dirty="0">
                <a:ea typeface="Times New Roman" panose="02020603050405020304" pitchFamily="18" charset="0"/>
              </a:rPr>
              <a:t>criticisms of Roman orthodoxy are subtle</a:t>
            </a:r>
          </a:p>
          <a:p>
            <a:pPr lvl="1"/>
            <a:r>
              <a:rPr lang="en-US" sz="2200" dirty="0">
                <a:ea typeface="Times New Roman" panose="02020603050405020304" pitchFamily="18" charset="0"/>
              </a:rPr>
              <a:t>appealed to “assertive social class that was both politically powerful and numerous in the unusually urbanized society of the Netherlands” (95), “the exclusive preserve of polite society” (95)</a:t>
            </a:r>
            <a:endParaRPr lang="en-US" sz="2200" dirty="0"/>
          </a:p>
        </p:txBody>
      </p:sp>
    </p:spTree>
    <p:extLst>
      <p:ext uri="{BB962C8B-B14F-4D97-AF65-F5344CB8AC3E}">
        <p14:creationId xmlns:p14="http://schemas.microsoft.com/office/powerpoint/2010/main" val="10810929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849" y="255093"/>
            <a:ext cx="7053542" cy="571450"/>
          </a:xfrm>
        </p:spPr>
        <p:txBody>
          <a:bodyPr/>
          <a:lstStyle/>
          <a:p>
            <a:r>
              <a:rPr lang="en-CA" sz="2800" dirty="0">
                <a:solidFill>
                  <a:srgbClr val="FFC000"/>
                </a:solidFill>
              </a:rPr>
              <a:t>Reformers on Stage: The Theatrical City</a:t>
            </a:r>
            <a:r>
              <a:rPr lang="en-CA" sz="2800" dirty="0"/>
              <a:t/>
            </a:r>
            <a:br>
              <a:rPr lang="en-CA" sz="2800" dirty="0"/>
            </a:br>
            <a:endParaRPr lang="en-CA" sz="2800" dirty="0">
              <a:solidFill>
                <a:srgbClr val="FFC000"/>
              </a:solidFill>
            </a:endParaRPr>
          </a:p>
        </p:txBody>
      </p:sp>
      <p:sp>
        <p:nvSpPr>
          <p:cNvPr id="4" name="Rectangle 1"/>
          <p:cNvSpPr>
            <a:spLocks noGrp="1" noChangeArrowheads="1"/>
          </p:cNvSpPr>
          <p:nvPr>
            <p:ph idx="1"/>
          </p:nvPr>
        </p:nvSpPr>
        <p:spPr bwMode="auto">
          <a:xfrm>
            <a:off x="606679" y="1122715"/>
            <a:ext cx="8063063" cy="5239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rtlCol="0" anchor="ctr" anchorCtr="0" compatLnSpc="1">
            <a:prstTxWarp prst="textNoShape">
              <a:avLst/>
            </a:prstTxWarp>
            <a:spAutoFit/>
          </a:bodyPr>
          <a:lstStyle/>
          <a:p>
            <a:pPr defTabSz="685783" eaLnBrk="0" fontAlgn="base" hangingPunct="0">
              <a:spcBef>
                <a:spcPct val="0"/>
              </a:spcBef>
              <a:spcAft>
                <a:spcPct val="0"/>
              </a:spcAft>
              <a:buClrTx/>
              <a:buSzTx/>
              <a:buFont typeface="Wingdings" panose="05000000000000000000" pitchFamily="2" charset="2"/>
              <a:buChar char="Ø"/>
            </a:pPr>
            <a:r>
              <a:rPr lang="en-US" sz="2400" dirty="0">
                <a:latin typeface="+mn-lt"/>
                <a:ea typeface="Times New Roman" panose="02020603050405020304" pitchFamily="18" charset="0"/>
              </a:rPr>
              <a:t>in second half of sixteenth century, biblical drama lost some of its appeal</a:t>
            </a:r>
            <a:endParaRPr lang="en-CA" sz="2400" dirty="0">
              <a:latin typeface="+mn-lt"/>
            </a:endParaRPr>
          </a:p>
          <a:p>
            <a:pPr defTabSz="685783" eaLnBrk="0" fontAlgn="base" hangingPunct="0">
              <a:spcBef>
                <a:spcPct val="0"/>
              </a:spcBef>
              <a:spcAft>
                <a:spcPct val="0"/>
              </a:spcAft>
              <a:buClrTx/>
              <a:buSzTx/>
              <a:buFont typeface="Wingdings" panose="05000000000000000000" pitchFamily="2" charset="2"/>
              <a:buChar char="Ø"/>
            </a:pPr>
            <a:r>
              <a:rPr lang="en-US" sz="2400" dirty="0">
                <a:latin typeface="+mn-lt"/>
                <a:ea typeface="Times New Roman" panose="02020603050405020304" pitchFamily="18" charset="0"/>
              </a:rPr>
              <a:t>London: rise of “permanently established playhouses” (96)</a:t>
            </a:r>
            <a:endParaRPr lang="en-CA" sz="2400" dirty="0">
              <a:latin typeface="+mn-lt"/>
            </a:endParaRPr>
          </a:p>
          <a:p>
            <a:pPr defTabSz="685783" eaLnBrk="0" fontAlgn="base" hangingPunct="0">
              <a:spcBef>
                <a:spcPct val="0"/>
              </a:spcBef>
              <a:spcAft>
                <a:spcPct val="0"/>
              </a:spcAft>
              <a:buClrTx/>
              <a:buSzTx/>
              <a:buFont typeface="Wingdings" panose="05000000000000000000" pitchFamily="2" charset="2"/>
              <a:buChar char="Ø"/>
            </a:pPr>
            <a:r>
              <a:rPr lang="en-US" sz="2400" dirty="0">
                <a:latin typeface="+mn-lt"/>
                <a:ea typeface="Times New Roman" panose="02020603050405020304" pitchFamily="18" charset="0"/>
              </a:rPr>
              <a:t>loss of confidence in drama:  “The Word of God could only be preached” (98)</a:t>
            </a:r>
            <a:endParaRPr lang="en-CA" sz="2400" dirty="0">
              <a:latin typeface="+mn-lt"/>
            </a:endParaRPr>
          </a:p>
          <a:p>
            <a:pPr defTabSz="685783" eaLnBrk="0" fontAlgn="base" hangingPunct="0">
              <a:spcBef>
                <a:spcPct val="0"/>
              </a:spcBef>
              <a:spcAft>
                <a:spcPct val="0"/>
              </a:spcAft>
              <a:buClrTx/>
              <a:buSzTx/>
              <a:buFont typeface="Wingdings" panose="05000000000000000000" pitchFamily="2" charset="2"/>
              <a:buChar char="Ø"/>
            </a:pPr>
            <a:r>
              <a:rPr lang="en-US" sz="2400" dirty="0">
                <a:latin typeface="+mn-lt"/>
                <a:ea typeface="Times New Roman" panose="02020603050405020304" pitchFamily="18" charset="0"/>
              </a:rPr>
              <a:t>“If the godly had no time for the play, the playwrights certainly reserved a space for God” (100)  </a:t>
            </a:r>
          </a:p>
          <a:p>
            <a:pPr lvl="1" defTabSz="685783" eaLnBrk="0" fontAlgn="base" hangingPunct="0">
              <a:spcBef>
                <a:spcPct val="0"/>
              </a:spcBef>
              <a:spcAft>
                <a:spcPct val="0"/>
              </a:spcAft>
              <a:buClrTx/>
              <a:buSzTx/>
              <a:buFont typeface="Wingdings" panose="05000000000000000000" pitchFamily="2" charset="2"/>
              <a:buChar char="Ø"/>
            </a:pPr>
            <a:r>
              <a:rPr lang="en-US" sz="2400" dirty="0">
                <a:latin typeface="+mn-lt"/>
                <a:ea typeface="Times New Roman" panose="02020603050405020304" pitchFamily="18" charset="0"/>
              </a:rPr>
              <a:t>Christopher Marlowe, </a:t>
            </a:r>
            <a:r>
              <a:rPr lang="en-US" sz="2400" i="1" dirty="0">
                <a:latin typeface="+mn-lt"/>
                <a:ea typeface="Times New Roman" panose="02020603050405020304" pitchFamily="18" charset="0"/>
              </a:rPr>
              <a:t>The Massacre of Paris</a:t>
            </a:r>
            <a:r>
              <a:rPr lang="en-US" sz="2400" dirty="0">
                <a:latin typeface="+mn-lt"/>
                <a:ea typeface="Times New Roman" panose="02020603050405020304" pitchFamily="18" charset="0"/>
              </a:rPr>
              <a:t>:</a:t>
            </a:r>
            <a:r>
              <a:rPr lang="en-US" sz="2400" i="1" dirty="0">
                <a:latin typeface="+mn-lt"/>
                <a:ea typeface="Times New Roman" panose="02020603050405020304" pitchFamily="18" charset="0"/>
              </a:rPr>
              <a:t> </a:t>
            </a:r>
            <a:r>
              <a:rPr lang="en-US" sz="2400" dirty="0">
                <a:latin typeface="+mn-lt"/>
                <a:ea typeface="Times New Roman" panose="02020603050405020304" pitchFamily="18" charset="0"/>
              </a:rPr>
              <a:t>French Wars of Religion </a:t>
            </a:r>
          </a:p>
          <a:p>
            <a:pPr lvl="1" defTabSz="685783" eaLnBrk="0" fontAlgn="base" hangingPunct="0">
              <a:spcBef>
                <a:spcPct val="0"/>
              </a:spcBef>
              <a:spcAft>
                <a:spcPct val="0"/>
              </a:spcAft>
              <a:buClrTx/>
              <a:buSzTx/>
              <a:buFont typeface="Wingdings" panose="05000000000000000000" pitchFamily="2" charset="2"/>
              <a:buChar char="Ø"/>
            </a:pPr>
            <a:r>
              <a:rPr lang="en-US" sz="2400" dirty="0">
                <a:latin typeface="+mn-lt"/>
                <a:ea typeface="Times New Roman" panose="02020603050405020304" pitchFamily="18" charset="0"/>
              </a:rPr>
              <a:t>Thomas Dekker, </a:t>
            </a:r>
            <a:r>
              <a:rPr lang="en-US" sz="2400" i="1" dirty="0">
                <a:latin typeface="+mn-lt"/>
                <a:ea typeface="Times New Roman" panose="02020603050405020304" pitchFamily="18" charset="0"/>
              </a:rPr>
              <a:t>The Shoemaker’s Holiday</a:t>
            </a:r>
            <a:r>
              <a:rPr lang="en-US" sz="2400" dirty="0">
                <a:latin typeface="+mn-lt"/>
                <a:ea typeface="Times New Roman" panose="02020603050405020304" pitchFamily="18" charset="0"/>
              </a:rPr>
              <a:t>:  allegory of Protestant struggle in Netherlands:  </a:t>
            </a:r>
          </a:p>
          <a:p>
            <a:pPr lvl="2" defTabSz="685783" eaLnBrk="0" fontAlgn="base" hangingPunct="0">
              <a:spcBef>
                <a:spcPct val="0"/>
              </a:spcBef>
              <a:spcAft>
                <a:spcPct val="0"/>
              </a:spcAft>
              <a:buClrTx/>
              <a:buSzTx/>
              <a:buFont typeface="Wingdings" panose="05000000000000000000" pitchFamily="2" charset="2"/>
              <a:buChar char="Ø"/>
            </a:pPr>
            <a:r>
              <a:rPr lang="en-US" sz="2400" dirty="0">
                <a:latin typeface="+mn-lt"/>
                <a:ea typeface="Times New Roman" panose="02020603050405020304" pitchFamily="18" charset="0"/>
              </a:rPr>
              <a:t>appealed to biblically savvy audience</a:t>
            </a:r>
            <a:endParaRPr lang="en-US" sz="2400" dirty="0">
              <a:latin typeface="+mn-lt"/>
            </a:endParaRPr>
          </a:p>
        </p:txBody>
      </p:sp>
    </p:spTree>
    <p:extLst>
      <p:ext uri="{BB962C8B-B14F-4D97-AF65-F5344CB8AC3E}">
        <p14:creationId xmlns:p14="http://schemas.microsoft.com/office/powerpoint/2010/main" val="9490651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395" y="144866"/>
            <a:ext cx="7053542" cy="479328"/>
          </a:xfrm>
        </p:spPr>
        <p:txBody>
          <a:bodyPr/>
          <a:lstStyle/>
          <a:p>
            <a:r>
              <a:rPr lang="en-CA" sz="3200" dirty="0">
                <a:solidFill>
                  <a:srgbClr val="FFC000"/>
                </a:solidFill>
              </a:rPr>
              <a:t>The Visual Image</a:t>
            </a:r>
            <a:r>
              <a:rPr lang="en-CA" sz="3300" dirty="0"/>
              <a:t/>
            </a:r>
            <a:br>
              <a:rPr lang="en-CA" sz="3300" dirty="0"/>
            </a:br>
            <a:endParaRPr lang="en-CA" dirty="0">
              <a:solidFill>
                <a:srgbClr val="FFC000"/>
              </a:solidFill>
            </a:endParaRPr>
          </a:p>
        </p:txBody>
      </p:sp>
      <p:sp>
        <p:nvSpPr>
          <p:cNvPr id="3" name="Content Placeholder 2"/>
          <p:cNvSpPr>
            <a:spLocks noGrp="1"/>
          </p:cNvSpPr>
          <p:nvPr>
            <p:ph idx="1"/>
          </p:nvPr>
        </p:nvSpPr>
        <p:spPr>
          <a:xfrm>
            <a:off x="150126" y="736980"/>
            <a:ext cx="5780656" cy="5909480"/>
          </a:xfrm>
        </p:spPr>
        <p:txBody>
          <a:bodyPr>
            <a:normAutofit/>
          </a:bodyPr>
          <a:lstStyle/>
          <a:p>
            <a:r>
              <a:rPr lang="en-US" sz="2100" dirty="0"/>
              <a:t>how to get Reformation message across to wide public:  scholars have postulated “a special role for visual images” (102) </a:t>
            </a:r>
          </a:p>
          <a:p>
            <a:r>
              <a:rPr lang="en-US" sz="2100" dirty="0"/>
              <a:t>“ the evangelical movement coincided with one of the great ages of German art” (102)</a:t>
            </a:r>
          </a:p>
          <a:p>
            <a:pPr lvl="1"/>
            <a:r>
              <a:rPr lang="en-US" sz="1950" dirty="0"/>
              <a:t> </a:t>
            </a:r>
            <a:r>
              <a:rPr lang="en-US" sz="2100" dirty="0"/>
              <a:t>much used medium:  the woodcut</a:t>
            </a:r>
          </a:p>
          <a:p>
            <a:r>
              <a:rPr lang="en-US" sz="2100" dirty="0"/>
              <a:t>Scribner used woodcuts to demonstrate appeal of Reformation to common people</a:t>
            </a:r>
          </a:p>
          <a:p>
            <a:pPr lvl="0"/>
            <a:r>
              <a:rPr lang="en-US" sz="2100" dirty="0">
                <a:latin typeface="+mn-lt"/>
                <a:ea typeface="Times New Roman" panose="02020603050405020304" pitchFamily="18" charset="0"/>
              </a:rPr>
              <a:t>spread of Reformed Protestantism in France and Netherlands occurred “without the help of illustrative</a:t>
            </a:r>
            <a:r>
              <a:rPr lang="en-CA" sz="2100" dirty="0">
                <a:latin typeface="+mn-lt"/>
              </a:rPr>
              <a:t> woodcuts” (106)</a:t>
            </a:r>
          </a:p>
          <a:p>
            <a:endParaRPr lang="en-US" sz="1950" dirty="0">
              <a:latin typeface="+mn-lt"/>
            </a:endParaRPr>
          </a:p>
          <a:p>
            <a:endParaRPr lang="en-US" sz="2100" dirty="0"/>
          </a:p>
          <a:p>
            <a:endParaRPr lang="en-US" sz="2100" dirty="0"/>
          </a:p>
          <a:p>
            <a:endParaRPr lang="en-CA" sz="2100" dirty="0"/>
          </a:p>
        </p:txBody>
      </p:sp>
    </p:spTree>
    <p:extLst>
      <p:ext uri="{BB962C8B-B14F-4D97-AF65-F5344CB8AC3E}">
        <p14:creationId xmlns:p14="http://schemas.microsoft.com/office/powerpoint/2010/main" val="39586793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956</TotalTime>
  <Words>1709</Words>
  <Application>Microsoft Office PowerPoint</Application>
  <PresentationFormat>On-screen Show (4:3)</PresentationFormat>
  <Paragraphs>145</Paragraphs>
  <Slides>25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Century Gothic</vt:lpstr>
      <vt:lpstr>Times New Roman</vt:lpstr>
      <vt:lpstr>Wingdings</vt:lpstr>
      <vt:lpstr>Wingdings 3</vt:lpstr>
      <vt:lpstr>Ion</vt:lpstr>
      <vt:lpstr>Discussion Questions</vt:lpstr>
      <vt:lpstr>Reformation and the Culture of Persuasion</vt:lpstr>
      <vt:lpstr>Reformers on Stage: Miracles and Mysteries</vt:lpstr>
      <vt:lpstr>Reformers on Stage: Reformation Drama</vt:lpstr>
      <vt:lpstr>Reformers on Stage: Reformation Drama</vt:lpstr>
      <vt:lpstr>Reformers on Stage: The Drama of Dissent</vt:lpstr>
      <vt:lpstr>Reformers on Stage: The Drama of Dissent</vt:lpstr>
      <vt:lpstr>Reformers on Stage: The Theatrical City </vt:lpstr>
      <vt:lpstr>The Visual Image </vt:lpstr>
      <vt:lpstr>The Visual Image </vt:lpstr>
      <vt:lpstr>The Visual Image:  The World through Blunted Sight </vt:lpstr>
      <vt:lpstr>The Visual Image: Reading Pictures </vt:lpstr>
      <vt:lpstr>The Visual Image: Reading Aloud </vt:lpstr>
      <vt:lpstr>The Visual Image: Placing the Woodcut </vt:lpstr>
      <vt:lpstr>The Visual Image: Art and the Reformation </vt:lpstr>
      <vt:lpstr>Lucas Cranach, The Law and Gospel (1529)</vt:lpstr>
      <vt:lpstr>Lucas Cranach, Wittenberg Altarpiece (1547)</vt:lpstr>
      <vt:lpstr>Industry and Intellect: The European Book World</vt:lpstr>
      <vt:lpstr>Industry and Intellect: The European Book World</vt:lpstr>
      <vt:lpstr>Industry and Intellect: Boomtown Wittenberg</vt:lpstr>
      <vt:lpstr>Industry and Intellect: Boomtown Wittenberg</vt:lpstr>
      <vt:lpstr>Industry and Intellect: Geneva</vt:lpstr>
      <vt:lpstr>Industry and Intellect: The Book in the Market Place</vt:lpstr>
      <vt:lpstr>Industry and Intellect: The Book in the Market Place</vt:lpstr>
      <vt:lpstr>Success and Failure in the English Reformation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Reformation and the Culture of Persuasion</dc:title>
  <dc:creator>Hilmar Pabel</dc:creator>
  <cp:lastModifiedBy>Hilmar Pabel</cp:lastModifiedBy>
  <cp:revision>92</cp:revision>
  <dcterms:created xsi:type="dcterms:W3CDTF">2014-03-04T21:41:59Z</dcterms:created>
  <dcterms:modified xsi:type="dcterms:W3CDTF">2014-03-20T04:04:17Z</dcterms:modified>
</cp:coreProperties>
</file>